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93" r:id="rId4"/>
    <p:sldId id="258" r:id="rId5"/>
    <p:sldId id="282" r:id="rId6"/>
    <p:sldId id="259" r:id="rId7"/>
    <p:sldId id="283" r:id="rId8"/>
    <p:sldId id="306" r:id="rId9"/>
    <p:sldId id="270" r:id="rId10"/>
    <p:sldId id="269" r:id="rId11"/>
    <p:sldId id="268" r:id="rId12"/>
    <p:sldId id="267" r:id="rId13"/>
    <p:sldId id="292" r:id="rId14"/>
    <p:sldId id="264" r:id="rId15"/>
    <p:sldId id="300" r:id="rId16"/>
    <p:sldId id="280" r:id="rId17"/>
    <p:sldId id="260" r:id="rId18"/>
    <p:sldId id="299" r:id="rId19"/>
    <p:sldId id="304" r:id="rId20"/>
    <p:sldId id="274" r:id="rId21"/>
    <p:sldId id="289" r:id="rId22"/>
    <p:sldId id="305" r:id="rId23"/>
    <p:sldId id="279" r:id="rId24"/>
    <p:sldId id="266" r:id="rId25"/>
    <p:sldId id="295" r:id="rId26"/>
    <p:sldId id="261" r:id="rId27"/>
    <p:sldId id="263" r:id="rId28"/>
    <p:sldId id="287" r:id="rId29"/>
    <p:sldId id="307" r:id="rId30"/>
    <p:sldId id="278" r:id="rId31"/>
    <p:sldId id="285" r:id="rId32"/>
    <p:sldId id="273" r:id="rId33"/>
  </p:sldIdLst>
  <p:sldSz cx="9144000" cy="6858000" type="screen4x3"/>
  <p:notesSz cx="6858000" cy="9144000"/>
  <p:custDataLst>
    <p:tags r:id="rId34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4581-B62C-4B59-9AD9-59005C99D151}" type="datetimeFigureOut">
              <a:rPr lang="fr-BE" smtClean="0"/>
              <a:t>20/06/2014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2084-61A4-4F41-9ED5-57571EAD857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6328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4581-B62C-4B59-9AD9-59005C99D151}" type="datetimeFigureOut">
              <a:rPr lang="fr-BE" smtClean="0"/>
              <a:t>20/06/2014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2084-61A4-4F41-9ED5-57571EAD857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056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4581-B62C-4B59-9AD9-59005C99D151}" type="datetimeFigureOut">
              <a:rPr lang="fr-BE" smtClean="0"/>
              <a:t>20/06/2014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2084-61A4-4F41-9ED5-57571EAD857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753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6BF9-D19D-43EC-B180-4E2299EA9B40}" type="datetimeFigureOut">
              <a:rPr lang="fr-BE" smtClean="0"/>
              <a:t>20/06/2014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DBAE-0D55-49B4-A429-05A6BD6B2DC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5993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4581-B62C-4B59-9AD9-59005C99D151}" type="datetimeFigureOut">
              <a:rPr lang="fr-BE" smtClean="0"/>
              <a:t>20/06/2014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2084-61A4-4F41-9ED5-57571EAD857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1917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4581-B62C-4B59-9AD9-59005C99D151}" type="datetimeFigureOut">
              <a:rPr lang="fr-BE" smtClean="0"/>
              <a:t>20/06/2014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2084-61A4-4F41-9ED5-57571EAD857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2284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4581-B62C-4B59-9AD9-59005C99D151}" type="datetimeFigureOut">
              <a:rPr lang="fr-BE" smtClean="0"/>
              <a:t>20/06/2014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2084-61A4-4F41-9ED5-57571EAD857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6394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4581-B62C-4B59-9AD9-59005C99D151}" type="datetimeFigureOut">
              <a:rPr lang="fr-BE" smtClean="0"/>
              <a:t>20/06/2014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2084-61A4-4F41-9ED5-57571EAD857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5611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4581-B62C-4B59-9AD9-59005C99D151}" type="datetimeFigureOut">
              <a:rPr lang="fr-BE" smtClean="0"/>
              <a:t>20/06/2014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2084-61A4-4F41-9ED5-57571EAD857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4581-B62C-4B59-9AD9-59005C99D151}" type="datetimeFigureOut">
              <a:rPr lang="fr-BE" smtClean="0"/>
              <a:t>20/06/2014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2084-61A4-4F41-9ED5-57571EAD857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8018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4581-B62C-4B59-9AD9-59005C99D151}" type="datetimeFigureOut">
              <a:rPr lang="fr-BE" smtClean="0"/>
              <a:t>20/06/2014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2084-61A4-4F41-9ED5-57571EAD857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027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4581-B62C-4B59-9AD9-59005C99D151}" type="datetimeFigureOut">
              <a:rPr lang="fr-BE" smtClean="0"/>
              <a:t>20/06/2014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2084-61A4-4F41-9ED5-57571EAD857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271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04581-B62C-4B59-9AD9-59005C99D151}" type="datetimeFigureOut">
              <a:rPr lang="fr-BE" smtClean="0"/>
              <a:t>20/06/2014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F2084-61A4-4F41-9ED5-57571EAD857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5124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5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9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0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3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tags" Target="../tags/tag7.xml"/><Relationship Id="rId11" Type="http://schemas.openxmlformats.org/officeDocument/2006/relationships/image" Target="../media/image3.png"/><Relationship Id="rId5" Type="http://schemas.openxmlformats.org/officeDocument/2006/relationships/tags" Target="../tags/tag6.xml"/><Relationship Id="rId10" Type="http://schemas.openxmlformats.org/officeDocument/2006/relationships/image" Target="../media/image2.emf"/><Relationship Id="rId4" Type="http://schemas.openxmlformats.org/officeDocument/2006/relationships/tags" Target="../tags/tag5.xml"/><Relationship Id="rId9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tags" Target="../tags/tag43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42.xml"/><Relationship Id="rId1" Type="http://schemas.openxmlformats.org/officeDocument/2006/relationships/vmlDrawing" Target="../drawings/vmlDrawing14.v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10" Type="http://schemas.openxmlformats.org/officeDocument/2006/relationships/image" Target="../media/image4.png"/><Relationship Id="rId4" Type="http://schemas.openxmlformats.org/officeDocument/2006/relationships/tags" Target="../tags/tag44.xml"/><Relationship Id="rId9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9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28.wmf"/><Relationship Id="rId4" Type="http://schemas.openxmlformats.org/officeDocument/2006/relationships/package" Target="../embeddings/Microsoft_Word_Document1.doc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image" Target="../media/image4.png"/><Relationship Id="rId2" Type="http://schemas.openxmlformats.org/officeDocument/2006/relationships/tags" Target="../tags/tag53.xml"/><Relationship Id="rId1" Type="http://schemas.openxmlformats.org/officeDocument/2006/relationships/vmlDrawing" Target="../drawings/vmlDrawing17.vml"/><Relationship Id="rId6" Type="http://schemas.openxmlformats.org/officeDocument/2006/relationships/tags" Target="../tags/tag57.xml"/><Relationship Id="rId11" Type="http://schemas.openxmlformats.org/officeDocument/2006/relationships/image" Target="../media/image3.png"/><Relationship Id="rId5" Type="http://schemas.openxmlformats.org/officeDocument/2006/relationships/tags" Target="../tags/tag56.xml"/><Relationship Id="rId10" Type="http://schemas.openxmlformats.org/officeDocument/2006/relationships/image" Target="../media/image33.emf"/><Relationship Id="rId4" Type="http://schemas.openxmlformats.org/officeDocument/2006/relationships/tags" Target="../tags/tag55.xml"/><Relationship Id="rId9" Type="http://schemas.openxmlformats.org/officeDocument/2006/relationships/oleObject" Target="../embeddings/oleObject1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9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7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4.png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tags" Target="../tags/tag13.xml"/><Relationship Id="rId11" Type="http://schemas.openxmlformats.org/officeDocument/2006/relationships/image" Target="../media/image3.png"/><Relationship Id="rId5" Type="http://schemas.openxmlformats.org/officeDocument/2006/relationships/tags" Target="../tags/tag12.xml"/><Relationship Id="rId10" Type="http://schemas.openxmlformats.org/officeDocument/2006/relationships/image" Target="../media/image5.emf"/><Relationship Id="rId4" Type="http://schemas.openxmlformats.org/officeDocument/2006/relationships/tags" Target="../tags/tag11.xml"/><Relationship Id="rId9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4.png"/><Relationship Id="rId2" Type="http://schemas.openxmlformats.org/officeDocument/2006/relationships/tags" Target="../tags/tag16.xml"/><Relationship Id="rId1" Type="http://schemas.openxmlformats.org/officeDocument/2006/relationships/vmlDrawing" Target="../drawings/vmlDrawing3.vml"/><Relationship Id="rId6" Type="http://schemas.openxmlformats.org/officeDocument/2006/relationships/tags" Target="../tags/tag20.xml"/><Relationship Id="rId11" Type="http://schemas.openxmlformats.org/officeDocument/2006/relationships/image" Target="../media/image3.png"/><Relationship Id="rId5" Type="http://schemas.openxmlformats.org/officeDocument/2006/relationships/tags" Target="../tags/tag19.xml"/><Relationship Id="rId10" Type="http://schemas.openxmlformats.org/officeDocument/2006/relationships/image" Target="../media/image7.emf"/><Relationship Id="rId4" Type="http://schemas.openxmlformats.org/officeDocument/2006/relationships/tags" Target="../tags/tag18.xml"/><Relationship Id="rId9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vmlDrawing" Target="../drawings/vmlDrawing4.vml"/><Relationship Id="rId6" Type="http://schemas.openxmlformats.org/officeDocument/2006/relationships/tags" Target="../tags/tag27.xml"/><Relationship Id="rId11" Type="http://schemas.openxmlformats.org/officeDocument/2006/relationships/image" Target="../media/image3.png"/><Relationship Id="rId5" Type="http://schemas.openxmlformats.org/officeDocument/2006/relationships/tags" Target="../tags/tag26.xml"/><Relationship Id="rId10" Type="http://schemas.openxmlformats.org/officeDocument/2006/relationships/image" Target="../media/image9.emf"/><Relationship Id="rId4" Type="http://schemas.openxmlformats.org/officeDocument/2006/relationships/tags" Target="../tags/tag25.xml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84100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495601"/>
              </p:ext>
            </p:extLst>
          </p:nvPr>
        </p:nvGraphicFramePr>
        <p:xfrm>
          <a:off x="2123728" y="-27384"/>
          <a:ext cx="5040560" cy="6720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8" name="Acrobat Document" r:id="rId4" imgW="5400437" imgH="7200748" progId="AcroExch.Document.7">
                  <p:embed/>
                </p:oleObj>
              </mc:Choice>
              <mc:Fallback>
                <p:oleObj name="Acrobat Document" r:id="rId4" imgW="5400437" imgH="7200748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3728" y="-27384"/>
                        <a:ext cx="5040560" cy="67207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51521" y="836712"/>
            <a:ext cx="172819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 err="1" smtClean="0"/>
              <a:t>Press</a:t>
            </a:r>
            <a:r>
              <a:rPr lang="fr-BE" dirty="0" smtClean="0"/>
              <a:t> </a:t>
            </a:r>
            <a:r>
              <a:rPr lang="fr-BE" dirty="0" err="1" smtClean="0"/>
              <a:t>Esc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fr-BE" dirty="0" err="1" smtClean="0"/>
              <a:t>then</a:t>
            </a:r>
            <a:r>
              <a:rPr lang="fr-BE" dirty="0" smtClean="0"/>
              <a:t> double click to </a:t>
            </a:r>
            <a:r>
              <a:rPr lang="fr-BE" dirty="0" err="1" smtClean="0"/>
              <a:t>get</a:t>
            </a:r>
            <a:r>
              <a:rPr lang="fr-BE" dirty="0" smtClean="0"/>
              <a:t> the full PDF </a:t>
            </a:r>
            <a:r>
              <a:rPr lang="fr-BE" dirty="0" err="1" smtClean="0"/>
              <a:t>text</a:t>
            </a:r>
            <a:endParaRPr lang="fr-BE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1491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397036"/>
              </p:ext>
            </p:extLst>
          </p:nvPr>
        </p:nvGraphicFramePr>
        <p:xfrm>
          <a:off x="2051720" y="68627"/>
          <a:ext cx="5040560" cy="6720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5" name="Acrobat Document" r:id="rId4" imgW="5400437" imgH="7200748" progId="AcroExch.Document.7">
                  <p:embed/>
                </p:oleObj>
              </mc:Choice>
              <mc:Fallback>
                <p:oleObj name="Acrobat Document" r:id="rId4" imgW="5400437" imgH="7200748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1720" y="68627"/>
                        <a:ext cx="5040560" cy="67207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1491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05755"/>
              </p:ext>
            </p:extLst>
          </p:nvPr>
        </p:nvGraphicFramePr>
        <p:xfrm>
          <a:off x="2195736" y="260648"/>
          <a:ext cx="4752528" cy="6336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" name="Acrobat Document" r:id="rId4" imgW="5400437" imgH="7200748" progId="AcroExch.Document.7">
                  <p:embed/>
                </p:oleObj>
              </mc:Choice>
              <mc:Fallback>
                <p:oleObj name="Acrobat Document" r:id="rId4" imgW="5400437" imgH="7200748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95736" y="260648"/>
                        <a:ext cx="4752528" cy="6336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51521" y="836712"/>
            <a:ext cx="172819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 err="1" smtClean="0"/>
              <a:t>Press</a:t>
            </a:r>
            <a:r>
              <a:rPr lang="fr-BE" dirty="0" smtClean="0"/>
              <a:t> </a:t>
            </a:r>
            <a:r>
              <a:rPr lang="fr-BE" dirty="0" err="1" smtClean="0"/>
              <a:t>Esc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fr-BE" dirty="0" err="1" smtClean="0"/>
              <a:t>then</a:t>
            </a:r>
            <a:r>
              <a:rPr lang="fr-BE" dirty="0" smtClean="0"/>
              <a:t> double click to </a:t>
            </a:r>
            <a:r>
              <a:rPr lang="fr-BE" dirty="0" err="1" smtClean="0"/>
              <a:t>get</a:t>
            </a:r>
            <a:r>
              <a:rPr lang="fr-BE" dirty="0" smtClean="0"/>
              <a:t> the full PDF </a:t>
            </a:r>
            <a:r>
              <a:rPr lang="fr-BE" dirty="0" err="1" smtClean="0"/>
              <a:t>text</a:t>
            </a:r>
            <a:endParaRPr lang="fr-BE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1491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bg1"/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060519"/>
              </p:ext>
            </p:extLst>
          </p:nvPr>
        </p:nvGraphicFramePr>
        <p:xfrm>
          <a:off x="2267744" y="188640"/>
          <a:ext cx="4896544" cy="6337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2" name="Acrobat Document" r:id="rId4" imgW="5829103" imgH="7543564" progId="AcroExch.Document.7">
                  <p:embed/>
                </p:oleObj>
              </mc:Choice>
              <mc:Fallback>
                <p:oleObj name="Acrobat Document" r:id="rId4" imgW="5829103" imgH="754356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67744" y="188640"/>
                        <a:ext cx="4896544" cy="6337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51521" y="836712"/>
            <a:ext cx="172819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 err="1" smtClean="0"/>
              <a:t>Press</a:t>
            </a:r>
            <a:r>
              <a:rPr lang="fr-BE" dirty="0" smtClean="0"/>
              <a:t> </a:t>
            </a:r>
            <a:r>
              <a:rPr lang="fr-BE" dirty="0" err="1" smtClean="0"/>
              <a:t>Esc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fr-BE" dirty="0" err="1" smtClean="0"/>
              <a:t>then</a:t>
            </a:r>
            <a:r>
              <a:rPr lang="fr-BE" dirty="0" smtClean="0"/>
              <a:t> double click to </a:t>
            </a:r>
            <a:r>
              <a:rPr lang="fr-BE" dirty="0" err="1" smtClean="0"/>
              <a:t>get</a:t>
            </a:r>
            <a:r>
              <a:rPr lang="fr-BE" dirty="0" smtClean="0"/>
              <a:t> the full PDF </a:t>
            </a:r>
            <a:r>
              <a:rPr lang="fr-BE" dirty="0" err="1" smtClean="0"/>
              <a:t>text</a:t>
            </a:r>
            <a:endParaRPr lang="fr-BE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82394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836739"/>
              </p:ext>
            </p:extLst>
          </p:nvPr>
        </p:nvGraphicFramePr>
        <p:xfrm>
          <a:off x="2051720" y="-19227"/>
          <a:ext cx="5184575" cy="671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Acrobat Document" r:id="rId4" imgW="5829103" imgH="7543564" progId="AcroExch.Document.7">
                  <p:embed/>
                </p:oleObj>
              </mc:Choice>
              <mc:Fallback>
                <p:oleObj name="Acrobat Document" r:id="rId4" imgW="5829103" imgH="754356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1720" y="-19227"/>
                        <a:ext cx="5184575" cy="6710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51521" y="836712"/>
            <a:ext cx="172819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 err="1" smtClean="0"/>
              <a:t>Press</a:t>
            </a:r>
            <a:r>
              <a:rPr lang="fr-BE" dirty="0" smtClean="0"/>
              <a:t> </a:t>
            </a:r>
            <a:r>
              <a:rPr lang="fr-BE" dirty="0" err="1" smtClean="0"/>
              <a:t>Esc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fr-BE" dirty="0" err="1" smtClean="0"/>
              <a:t>then</a:t>
            </a:r>
            <a:r>
              <a:rPr lang="fr-BE" dirty="0" smtClean="0"/>
              <a:t> double click to </a:t>
            </a:r>
            <a:r>
              <a:rPr lang="fr-BE" dirty="0" err="1" smtClean="0"/>
              <a:t>get</a:t>
            </a:r>
            <a:r>
              <a:rPr lang="fr-BE" dirty="0" smtClean="0"/>
              <a:t> the full PDF </a:t>
            </a:r>
            <a:r>
              <a:rPr lang="fr-BE" dirty="0" err="1" smtClean="0"/>
              <a:t>text</a:t>
            </a:r>
            <a:endParaRPr lang="fr-BE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1491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46" y="0"/>
            <a:ext cx="478710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389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0560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bg1"/>
            </a:gs>
            <a:gs pos="100000">
              <a:schemeClr val="tx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17" y="0"/>
            <a:ext cx="679076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3275856" y="764704"/>
            <a:ext cx="4691526" cy="936104"/>
          </a:xfrm>
          <a:prstGeom prst="rect">
            <a:avLst/>
          </a:prstGeom>
          <a:noFill/>
          <a:ln w="19050" cmpd="tri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91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chemeClr val="tx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826466"/>
              </p:ext>
            </p:extLst>
          </p:nvPr>
        </p:nvGraphicFramePr>
        <p:xfrm>
          <a:off x="2411760" y="268920"/>
          <a:ext cx="4392487" cy="6216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5" name="Acrobat Document" r:id="rId4" imgW="5667139" imgH="8019997" progId="AcroExch.Document.7">
                  <p:embed/>
                </p:oleObj>
              </mc:Choice>
              <mc:Fallback>
                <p:oleObj name="Acrobat Document" r:id="rId4" imgW="5667139" imgH="80199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11760" y="268920"/>
                        <a:ext cx="4392487" cy="6216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33776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82380"/>
              </p:ext>
            </p:extLst>
          </p:nvPr>
        </p:nvGraphicFramePr>
        <p:xfrm>
          <a:off x="3059832" y="2420888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0" name="Acrobat Document" r:id="rId4" imgW="5667139" imgH="8019997" progId="AcroExch.Document.7">
                  <p:embed/>
                </p:oleObj>
              </mc:Choice>
              <mc:Fallback>
                <p:oleObj name="Acrobat Document" r:id="rId4" imgW="5667139" imgH="80199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59832" y="2420888"/>
                        <a:ext cx="28717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Index des prix à la consommation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25772" y="3212976"/>
            <a:ext cx="172819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 err="1" smtClean="0"/>
              <a:t>Press</a:t>
            </a:r>
            <a:r>
              <a:rPr lang="fr-BE" dirty="0" smtClean="0"/>
              <a:t> </a:t>
            </a:r>
            <a:r>
              <a:rPr lang="fr-BE" dirty="0" err="1" smtClean="0"/>
              <a:t>Esc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fr-BE" dirty="0" err="1" smtClean="0"/>
              <a:t>then</a:t>
            </a:r>
            <a:r>
              <a:rPr lang="fr-BE" dirty="0" smtClean="0"/>
              <a:t> double click to </a:t>
            </a:r>
            <a:r>
              <a:rPr lang="fr-BE" dirty="0" err="1" smtClean="0"/>
              <a:t>get</a:t>
            </a:r>
            <a:r>
              <a:rPr lang="fr-BE" dirty="0" smtClean="0"/>
              <a:t> the full PDF </a:t>
            </a:r>
            <a:r>
              <a:rPr lang="fr-BE" dirty="0" err="1" smtClean="0"/>
              <a:t>text</a:t>
            </a:r>
            <a:endParaRPr lang="fr-BE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976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0" y="188640"/>
            <a:ext cx="7020272" cy="1143000"/>
          </a:xfrm>
        </p:spPr>
        <p:txBody>
          <a:bodyPr/>
          <a:lstStyle/>
          <a:p>
            <a:r>
              <a:rPr lang="fr-BE" sz="4000" dirty="0" smtClean="0"/>
              <a:t>Do </a:t>
            </a:r>
            <a:r>
              <a:rPr lang="fr-BE" sz="4000" dirty="0" err="1" smtClean="0"/>
              <a:t>you</a:t>
            </a:r>
            <a:r>
              <a:rPr lang="fr-BE" sz="4000" dirty="0" smtClean="0"/>
              <a:t> </a:t>
            </a:r>
            <a:r>
              <a:rPr lang="fr-BE" sz="4000" dirty="0" err="1" smtClean="0"/>
              <a:t>want</a:t>
            </a:r>
            <a:r>
              <a:rPr lang="fr-BE" sz="4000" dirty="0" smtClean="0"/>
              <a:t> to </a:t>
            </a:r>
            <a:r>
              <a:rPr lang="fr-BE" sz="4000" dirty="0" err="1" smtClean="0"/>
              <a:t>participate</a:t>
            </a:r>
            <a:r>
              <a:rPr lang="fr-BE" dirty="0" smtClean="0"/>
              <a:t>?</a:t>
            </a:r>
            <a:endParaRPr lang="fr-BE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379354637"/>
              </p:ext>
            </p:extLst>
          </p:nvPr>
        </p:nvGraphicFramePr>
        <p:xfrm>
          <a:off x="4508500" y="1651000"/>
          <a:ext cx="4572000" cy="437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2" name="Graphique" r:id="rId9" imgW="4571989" imgH="5143584" progId="MSGraph.Chart.8">
                  <p:embed followColorScheme="full"/>
                </p:oleObj>
              </mc:Choice>
              <mc:Fallback>
                <p:oleObj name="Graphique" r:id="rId9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4370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dirty="0" err="1" smtClean="0"/>
              <a:t>Yes</a:t>
            </a:r>
            <a:endParaRPr lang="fr-BE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dirty="0" smtClean="0"/>
              <a:t>No</a:t>
            </a:r>
            <a:endParaRPr lang="fr-BE" dirty="0"/>
          </a:p>
        </p:txBody>
      </p:sp>
      <p:grpSp>
        <p:nvGrpSpPr>
          <p:cNvPr id="14" name="ResponseCounter" hidden="1"/>
          <p:cNvGrpSpPr/>
          <p:nvPr>
            <p:custDataLst>
              <p:tags r:id="rId5"/>
            </p:custDataLst>
          </p:nvPr>
        </p:nvGrpSpPr>
        <p:grpSpPr>
          <a:xfrm>
            <a:off x="29135" y="4653136"/>
            <a:ext cx="3860800" cy="317500"/>
            <a:chOff x="190500" y="6350000"/>
            <a:chExt cx="3860800" cy="317500"/>
          </a:xfrm>
        </p:grpSpPr>
        <p:sp>
          <p:nvSpPr>
            <p:cNvPr id="13" name="RCFill" hidden="1"/>
            <p:cNvSpPr/>
            <p:nvPr/>
          </p:nvSpPr>
          <p:spPr>
            <a:xfrm>
              <a:off x="190500" y="6388100"/>
              <a:ext cx="3860800" cy="254000"/>
            </a:xfrm>
            <a:prstGeom prst="rect">
              <a:avLst/>
            </a:prstGeom>
            <a:pattFill prst="dkVert">
              <a:fgClr>
                <a:srgbClr val="FFFFFF"/>
              </a:fgClr>
              <a:bgClr>
                <a:srgbClr val="C6E2FF"/>
              </a:bgClr>
            </a:patt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2" name="RCFrame" hidden="1"/>
            <p:cNvSpPr/>
            <p:nvPr/>
          </p:nvSpPr>
          <p:spPr>
            <a:xfrm>
              <a:off x="190500" y="6350000"/>
              <a:ext cx="3860800" cy="317500"/>
            </a:xfrm>
            <a:prstGeom prst="rect">
              <a:avLst/>
            </a:prstGeom>
            <a:noFill/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400" b="1" smtClean="0">
                  <a:solidFill>
                    <a:srgbClr val="000000"/>
                  </a:solidFill>
                  <a:latin typeface="Tahoma"/>
                </a:rPr>
                <a:t>14 of 14</a:t>
              </a:r>
              <a:endParaRPr lang="fr-BE" sz="1400" b="1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11" name="NonResponseGrid" hidden="1"/>
          <p:cNvGrpSpPr/>
          <p:nvPr>
            <p:custDataLst>
              <p:tags r:id="rId6"/>
            </p:custDataLst>
          </p:nvPr>
        </p:nvGrpSpPr>
        <p:grpSpPr>
          <a:xfrm>
            <a:off x="2699792" y="5823527"/>
            <a:ext cx="1270000" cy="1016000"/>
            <a:chOff x="7874000" y="4572000"/>
            <a:chExt cx="1270000" cy="1016000"/>
          </a:xfrm>
        </p:grpSpPr>
        <p:pic>
          <p:nvPicPr>
            <p:cNvPr id="9" name="NonRGShape" hidden="1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000" y="4572000"/>
              <a:ext cx="1270000" cy="1016000"/>
            </a:xfrm>
            <a:prstGeom prst="rect">
              <a:avLst/>
            </a:prstGeom>
          </p:spPr>
        </p:pic>
        <p:sp>
          <p:nvSpPr>
            <p:cNvPr id="10" name="RGTransText" hidden="1"/>
            <p:cNvSpPr txBox="1"/>
            <p:nvPr/>
          </p:nvSpPr>
          <p:spPr>
            <a:xfrm>
              <a:off x="7874000" y="5080000"/>
              <a:ext cx="1270000" cy="5080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algn="ctr"/>
              <a:r>
                <a:rPr lang="fr-BE" sz="900" b="1" smtClean="0">
                  <a:solidFill>
                    <a:srgbClr val="FFFFFF"/>
                  </a:solidFill>
                  <a:effectLst>
                    <a:prstShdw prst="shdw14" dist="35921" dir="2700000">
                      <a:scrgbClr r="0" g="0" b="0">
                        <a:alpha val="43000"/>
                      </a:scrgbClr>
                    </a:prstShdw>
                  </a:effectLst>
                  <a:latin typeface="Tahoma"/>
                </a:rPr>
                <a:t>Non-Response Grid</a:t>
              </a:r>
              <a:endParaRPr lang="fr-BE" sz="900" b="1"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Tahoma"/>
              </a:endParaRPr>
            </a:p>
          </p:txBody>
        </p:sp>
      </p:grpSp>
      <p:grpSp>
        <p:nvGrpSpPr>
          <p:cNvPr id="8" name="CountdownNew" hidden="1"/>
          <p:cNvGrpSpPr/>
          <p:nvPr>
            <p:custDataLst>
              <p:tags r:id="rId7"/>
            </p:custDataLst>
          </p:nvPr>
        </p:nvGrpSpPr>
        <p:grpSpPr>
          <a:xfrm>
            <a:off x="7668345" y="188641"/>
            <a:ext cx="127" cy="127"/>
            <a:chOff x="8318500" y="6032500"/>
            <a:chExt cx="1270000" cy="1016000"/>
          </a:xfrm>
        </p:grpSpPr>
        <p:pic>
          <p:nvPicPr>
            <p:cNvPr id="7" name="CDShape" hidden="1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6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algn="ctr"/>
              <a:endParaRPr lang="fr-BE" sz="900" b="1"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Tahoma"/>
              </a:endParaRPr>
            </a:p>
          </p:txBody>
        </p:sp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fr-BE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47653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tx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1" r="24635" b="12006"/>
          <a:stretch/>
        </p:blipFill>
        <p:spPr bwMode="auto">
          <a:xfrm>
            <a:off x="87015" y="404664"/>
            <a:ext cx="9056985" cy="4156212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374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gradFill flip="none" rotWithShape="1">
            <a:gsLst>
              <a:gs pos="0">
                <a:schemeClr val="tx1"/>
              </a:gs>
              <a:gs pos="50000">
                <a:schemeClr val="bg1">
                  <a:lumMod val="85000"/>
                </a:schemeClr>
              </a:gs>
              <a:gs pos="100000">
                <a:schemeClr val="tx1"/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normAutofit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Selon vous? </a:t>
            </a:r>
            <a:r>
              <a:rPr lang="fr-BE" sz="2800" dirty="0" smtClean="0">
                <a:solidFill>
                  <a:schemeClr val="bg1"/>
                </a:solidFill>
              </a:rPr>
              <a:t>(</a:t>
            </a:r>
            <a:r>
              <a:rPr lang="fr-BE" sz="2800" b="1" u="sng" dirty="0" smtClean="0">
                <a:solidFill>
                  <a:srgbClr val="FF0000"/>
                </a:solidFill>
              </a:rPr>
              <a:t>3 propositions possibles</a:t>
            </a:r>
            <a:r>
              <a:rPr lang="fr-BE" sz="2800" dirty="0" smtClean="0">
                <a:solidFill>
                  <a:schemeClr val="bg1"/>
                </a:solidFill>
              </a:rPr>
              <a:t>)</a:t>
            </a:r>
            <a:endParaRPr lang="fr-BE" sz="2800" dirty="0">
              <a:solidFill>
                <a:schemeClr val="bg1"/>
              </a:solidFill>
            </a:endParaRP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675040516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1" name="Graphique" r:id="rId8" imgW="4571989" imgH="5143584" progId="MSGraph.Chart.8">
                  <p:embed followColorScheme="full"/>
                </p:oleObj>
              </mc:Choice>
              <mc:Fallback>
                <p:oleObj name="Graphique" r:id="rId8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sz="2800" dirty="0"/>
              <a:t>Bulle </a:t>
            </a:r>
            <a:r>
              <a:rPr lang="fr-BE" sz="2800" dirty="0" smtClean="0"/>
              <a:t>temporaire</a:t>
            </a:r>
            <a:br>
              <a:rPr lang="fr-BE" sz="2800" dirty="0" smtClean="0"/>
            </a:br>
            <a:endParaRPr lang="fr-BE" sz="2800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sz="2800" dirty="0"/>
              <a:t>Bulle </a:t>
            </a:r>
            <a:r>
              <a:rPr lang="fr-BE" sz="2800" dirty="0" smtClean="0"/>
              <a:t>durable</a:t>
            </a:r>
            <a:br>
              <a:rPr lang="fr-BE" sz="2800" dirty="0" smtClean="0"/>
            </a:br>
            <a:endParaRPr lang="fr-BE" sz="2800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sz="2800" dirty="0"/>
              <a:t>Pas de </a:t>
            </a:r>
            <a:r>
              <a:rPr lang="fr-BE" sz="2800" dirty="0" smtClean="0"/>
              <a:t>bulle</a:t>
            </a:r>
            <a:br>
              <a:rPr lang="fr-BE" sz="2800" dirty="0" smtClean="0"/>
            </a:br>
            <a:endParaRPr lang="fr-BE" sz="2800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sz="2800" dirty="0"/>
              <a:t>Dû au réchauffement </a:t>
            </a:r>
            <a:r>
              <a:rPr lang="fr-BE" sz="2800" dirty="0" smtClean="0"/>
              <a:t>climatique</a:t>
            </a:r>
            <a:br>
              <a:rPr lang="fr-BE" sz="2800" dirty="0" smtClean="0"/>
            </a:br>
            <a:endParaRPr lang="fr-BE" sz="2800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sz="2800" dirty="0" smtClean="0"/>
              <a:t>Spéculation</a:t>
            </a:r>
            <a:endParaRPr lang="fr-BE" dirty="0"/>
          </a:p>
        </p:txBody>
      </p:sp>
      <p:grpSp>
        <p:nvGrpSpPr>
          <p:cNvPr id="11" name="ResponseCounter" hidden="1"/>
          <p:cNvGrpSpPr/>
          <p:nvPr>
            <p:custDataLst>
              <p:tags r:id="rId5"/>
            </p:custDataLst>
          </p:nvPr>
        </p:nvGrpSpPr>
        <p:grpSpPr>
          <a:xfrm>
            <a:off x="127000" y="6413500"/>
            <a:ext cx="3860800" cy="317500"/>
            <a:chOff x="190500" y="6350000"/>
            <a:chExt cx="3860800" cy="317500"/>
          </a:xfrm>
        </p:grpSpPr>
        <p:sp>
          <p:nvSpPr>
            <p:cNvPr id="10" name="RCFill" hidden="1"/>
            <p:cNvSpPr/>
            <p:nvPr/>
          </p:nvSpPr>
          <p:spPr>
            <a:xfrm>
              <a:off x="190500" y="6388100"/>
              <a:ext cx="3309257" cy="254000"/>
            </a:xfrm>
            <a:prstGeom prst="rect">
              <a:avLst/>
            </a:prstGeom>
            <a:pattFill prst="dkVert">
              <a:fgClr>
                <a:srgbClr val="FFFFFF"/>
              </a:fgClr>
              <a:bgClr>
                <a:srgbClr val="C6E2FF"/>
              </a:bgClr>
            </a:patt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" name="RCFrame" hidden="1"/>
            <p:cNvSpPr/>
            <p:nvPr/>
          </p:nvSpPr>
          <p:spPr>
            <a:xfrm>
              <a:off x="190500" y="6350000"/>
              <a:ext cx="3860800" cy="317500"/>
            </a:xfrm>
            <a:prstGeom prst="rect">
              <a:avLst/>
            </a:prstGeom>
            <a:noFill/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400" b="1" smtClean="0">
                  <a:solidFill>
                    <a:srgbClr val="000000"/>
                  </a:solidFill>
                  <a:latin typeface="Tahoma"/>
                </a:rPr>
                <a:t>12 of 14</a:t>
              </a:r>
              <a:endParaRPr lang="fr-BE" sz="1400" b="1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8" name="CountdownNew" hidden="1"/>
          <p:cNvGrpSpPr/>
          <p:nvPr>
            <p:custDataLst>
              <p:tags r:id="rId6"/>
            </p:custDataLst>
          </p:nvPr>
        </p:nvGrpSpPr>
        <p:grpSpPr>
          <a:xfrm>
            <a:off x="7740353" y="1"/>
            <a:ext cx="127" cy="127"/>
            <a:chOff x="8318500" y="6032500"/>
            <a:chExt cx="1270000" cy="1016000"/>
          </a:xfrm>
        </p:grpSpPr>
        <p:pic>
          <p:nvPicPr>
            <p:cNvPr id="7" name="CDShape" hidden="1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6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algn="ctr"/>
              <a:endParaRPr lang="fr-BE" sz="900" b="1"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Tahoma"/>
              </a:endParaRPr>
            </a:p>
          </p:txBody>
        </p:sp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fr-BE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99861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04337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2" name="Graphique" r:id="rId4" imgW="9143977" imgH="6857933" progId="MSGraph.Chart.8">
                  <p:embed followColorScheme="full"/>
                </p:oleObj>
              </mc:Choice>
              <mc:Fallback>
                <p:oleObj name="Graphique" r:id="rId4" imgW="9143977" imgH="6857933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9423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74" y="21673"/>
            <a:ext cx="4476750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615702"/>
            <a:ext cx="2962275" cy="4762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70423"/>
            <a:ext cx="3533378" cy="3533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lèche droite 4"/>
          <p:cNvSpPr/>
          <p:nvPr/>
        </p:nvSpPr>
        <p:spPr>
          <a:xfrm>
            <a:off x="194364" y="44371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Flèche droite 5"/>
          <p:cNvSpPr/>
          <p:nvPr/>
        </p:nvSpPr>
        <p:spPr>
          <a:xfrm>
            <a:off x="4644008" y="350100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605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5020420"/>
              </p:ext>
            </p:extLst>
          </p:nvPr>
        </p:nvGraphicFramePr>
        <p:xfrm>
          <a:off x="3275856" y="2204864"/>
          <a:ext cx="2932141" cy="2473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" name="Document" showAsIcon="1" r:id="rId4" imgW="914400" imgH="771480" progId="Word.Document.12">
                  <p:embed/>
                </p:oleObj>
              </mc:Choice>
              <mc:Fallback>
                <p:oleObj name="Document" showAsIcon="1" r:id="rId4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75856" y="2204864"/>
                        <a:ext cx="2932141" cy="2473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 MBA Elects New 2006 Board of Directors </a:t>
            </a:r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395536" y="3284984"/>
            <a:ext cx="172819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 err="1" smtClean="0"/>
              <a:t>Press</a:t>
            </a:r>
            <a:r>
              <a:rPr lang="fr-BE" dirty="0" smtClean="0"/>
              <a:t> </a:t>
            </a:r>
            <a:r>
              <a:rPr lang="fr-BE" dirty="0" err="1" smtClean="0"/>
              <a:t>Esc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fr-BE" dirty="0" err="1" smtClean="0"/>
              <a:t>then</a:t>
            </a:r>
            <a:r>
              <a:rPr lang="fr-BE" dirty="0" smtClean="0"/>
              <a:t> double click to </a:t>
            </a:r>
            <a:r>
              <a:rPr lang="fr-BE" dirty="0" err="1" smtClean="0"/>
              <a:t>get</a:t>
            </a:r>
            <a:r>
              <a:rPr lang="fr-BE" dirty="0" smtClean="0"/>
              <a:t> the full PDF </a:t>
            </a:r>
            <a:r>
              <a:rPr lang="fr-BE" dirty="0" err="1" smtClean="0"/>
              <a:t>text</a:t>
            </a:r>
            <a:endParaRPr lang="fr-BE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1491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59417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3718679"/>
            <a:ext cx="8618770" cy="3139321"/>
          </a:xfrm>
          <a:prstGeom prst="rect">
            <a:avLst/>
          </a:prstGeom>
          <a:noFill/>
          <a:ln>
            <a:solidFill>
              <a:srgbClr val="FFFF00">
                <a:alpha val="9900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fr-BE" dirty="0" smtClean="0"/>
              <a:t>Application de la Loi Pénale belge</a:t>
            </a:r>
          </a:p>
          <a:p>
            <a:endParaRPr lang="fr-BE" dirty="0" smtClean="0"/>
          </a:p>
          <a:p>
            <a:r>
              <a:rPr lang="fr-BE" dirty="0" smtClean="0"/>
              <a:t>Les lois pénales belges sont </a:t>
            </a:r>
            <a:r>
              <a:rPr lang="fr-BE" dirty="0" smtClean="0">
                <a:solidFill>
                  <a:srgbClr val="FF0000"/>
                </a:solidFill>
              </a:rPr>
              <a:t>en principe </a:t>
            </a:r>
            <a:r>
              <a:rPr lang="fr-BE" dirty="0" smtClean="0"/>
              <a:t>applicables à tous les faits punissables qui ont été </a:t>
            </a:r>
            <a:br>
              <a:rPr lang="fr-BE" dirty="0" smtClean="0"/>
            </a:br>
            <a:r>
              <a:rPr lang="fr-BE" dirty="0" smtClean="0"/>
              <a:t>commis sur le territoire du Royaume, quelle que soit la nationalité des coupables.</a:t>
            </a:r>
          </a:p>
          <a:p>
            <a:endParaRPr lang="fr-BE" dirty="0" smtClean="0"/>
          </a:p>
          <a:p>
            <a:r>
              <a:rPr lang="fr-BE" dirty="0" smtClean="0"/>
              <a:t>Il n'existe dans </a:t>
            </a:r>
            <a:r>
              <a:rPr lang="fr-BE" b="1" u="sng" dirty="0" smtClean="0"/>
              <a:t>notre droit pas d'obligation générale </a:t>
            </a:r>
            <a:r>
              <a:rPr lang="fr-BE" dirty="0" smtClean="0"/>
              <a:t>de dénoncer un délit dont on a </a:t>
            </a:r>
            <a:br>
              <a:rPr lang="fr-BE" dirty="0" smtClean="0"/>
            </a:br>
            <a:r>
              <a:rPr lang="fr-BE" dirty="0" smtClean="0"/>
              <a:t>connaissance. Mais c'est différent pour un officier ou fonctionnaire public </a:t>
            </a:r>
            <a:br>
              <a:rPr lang="fr-BE" dirty="0" smtClean="0"/>
            </a:br>
            <a:r>
              <a:rPr lang="fr-BE" dirty="0" smtClean="0"/>
              <a:t>qui dans l'exercice de sa fonction prend connaissance d'un délit ou outrage et pour toutes</a:t>
            </a:r>
            <a:br>
              <a:rPr lang="fr-BE" dirty="0" smtClean="0"/>
            </a:br>
            <a:r>
              <a:rPr lang="fr-BE" dirty="0" smtClean="0"/>
              <a:t> les personnes qui ont été témoins d'un attentat, soit contre la sécurité publique, </a:t>
            </a:r>
            <a:br>
              <a:rPr lang="fr-BE" dirty="0" smtClean="0"/>
            </a:br>
            <a:r>
              <a:rPr lang="fr-BE" dirty="0" smtClean="0"/>
              <a:t>soit contre une vie ou un bien.</a:t>
            </a:r>
          </a:p>
          <a:p>
            <a:endParaRPr lang="fr-BE" dirty="0"/>
          </a:p>
        </p:txBody>
      </p:sp>
      <p:sp>
        <p:nvSpPr>
          <p:cNvPr id="3" name="ZoneTexte 2"/>
          <p:cNvSpPr txBox="1"/>
          <p:nvPr/>
        </p:nvSpPr>
        <p:spPr>
          <a:xfrm>
            <a:off x="251520" y="476672"/>
            <a:ext cx="8352928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/>
              <a:t>Le SPF Santé publique est le point de contact pour l’exercice </a:t>
            </a:r>
          </a:p>
          <a:p>
            <a:r>
              <a:rPr lang="fr-BE" dirty="0"/>
              <a:t>illégal de la profession. Vous pouvez adresser un e-mail </a:t>
            </a:r>
          </a:p>
          <a:p>
            <a:r>
              <a:rPr lang="fr-BE" dirty="0"/>
              <a:t>à info@sante.belgique.be ou à la Commission médicale </a:t>
            </a:r>
          </a:p>
          <a:p>
            <a:r>
              <a:rPr lang="fr-BE" dirty="0"/>
              <a:t>provinciale CMP-PGC@sante.belgique.be. </a:t>
            </a:r>
          </a:p>
          <a:p>
            <a:endParaRPr lang="fr-BE" dirty="0"/>
          </a:p>
          <a:p>
            <a:r>
              <a:rPr lang="fr-BE" dirty="0"/>
              <a:t>Si vous souhaitez porter plainte parce que vous estimez qu’il </a:t>
            </a:r>
          </a:p>
          <a:p>
            <a:r>
              <a:rPr lang="fr-BE" dirty="0"/>
              <a:t>existe un danger pour la santé publique, adressez-vous à </a:t>
            </a:r>
          </a:p>
          <a:p>
            <a:r>
              <a:rPr lang="fr-BE" dirty="0"/>
              <a:t>la police ou à la Commission médicale provinciale puisqu’il </a:t>
            </a:r>
          </a:p>
          <a:p>
            <a:r>
              <a:rPr lang="fr-BE" dirty="0"/>
              <a:t>s’agit d’un délit.</a:t>
            </a:r>
          </a:p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249" y="462866"/>
            <a:ext cx="2486025" cy="18383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193" y="4193848"/>
            <a:ext cx="1724025" cy="2647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1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92" y="116632"/>
            <a:ext cx="9135507" cy="276998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/>
              <a:t> </a:t>
            </a:r>
            <a:r>
              <a:rPr lang="fr-BE" sz="4000" b="1" dirty="0">
                <a:solidFill>
                  <a:srgbClr val="FF0000"/>
                </a:solidFill>
              </a:rPr>
              <a:t>Les 7 hôpitaux académiques de Belgique lancent une pétition pour obtenir un </a:t>
            </a:r>
            <a:r>
              <a:rPr lang="fr-BE" sz="4000" b="1" dirty="0" smtClean="0">
                <a:solidFill>
                  <a:srgbClr val="FF0000"/>
                </a:solidFill>
              </a:rPr>
              <a:t>refinancement</a:t>
            </a:r>
          </a:p>
          <a:p>
            <a:endParaRPr lang="fr-BE" b="1" dirty="0"/>
          </a:p>
          <a:p>
            <a:endParaRPr lang="fr-BE" dirty="0"/>
          </a:p>
          <a:p>
            <a:r>
              <a:rPr lang="fr-BE" dirty="0"/>
              <a:t>Belga | 30 Avril 2014 16h29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348880"/>
            <a:ext cx="4551492" cy="4392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1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1143000"/>
          </a:xfrm>
        </p:spPr>
        <p:txBody>
          <a:bodyPr/>
          <a:lstStyle/>
          <a:p>
            <a:r>
              <a:rPr lang="fr-BE" dirty="0" smtClean="0"/>
              <a:t>Do </a:t>
            </a:r>
            <a:r>
              <a:rPr lang="fr-BE" dirty="0" err="1" smtClean="0"/>
              <a:t>you</a:t>
            </a:r>
            <a:r>
              <a:rPr lang="fr-BE" dirty="0" smtClean="0"/>
              <a:t> </a:t>
            </a:r>
            <a:r>
              <a:rPr lang="fr-BE" dirty="0" err="1" smtClean="0"/>
              <a:t>like</a:t>
            </a:r>
            <a:r>
              <a:rPr lang="fr-BE" dirty="0" smtClean="0"/>
              <a:t> </a:t>
            </a:r>
            <a:r>
              <a:rPr lang="fr-BE" dirty="0" err="1" smtClean="0"/>
              <a:t>voting</a:t>
            </a:r>
            <a:r>
              <a:rPr lang="fr-BE" dirty="0" smtClean="0"/>
              <a:t>?</a:t>
            </a:r>
            <a:endParaRPr lang="fr-BE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667962486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9" name="Graphique" r:id="rId9" imgW="4571989" imgH="5143584" progId="MSGraph.Chart.8">
                  <p:embed followColorScheme="full"/>
                </p:oleObj>
              </mc:Choice>
              <mc:Fallback>
                <p:oleObj name="Graphique" r:id="rId9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dirty="0" err="1" smtClean="0"/>
              <a:t>Yes</a:t>
            </a:r>
            <a:endParaRPr lang="fr-BE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dirty="0" smtClean="0"/>
              <a:t>No</a:t>
            </a:r>
          </a:p>
        </p:txBody>
      </p:sp>
      <p:grpSp>
        <p:nvGrpSpPr>
          <p:cNvPr id="25" name="ResponseCounter" hidden="1"/>
          <p:cNvGrpSpPr/>
          <p:nvPr>
            <p:custDataLst>
              <p:tags r:id="rId5"/>
            </p:custDataLst>
          </p:nvPr>
        </p:nvGrpSpPr>
        <p:grpSpPr>
          <a:xfrm>
            <a:off x="127000" y="3861048"/>
            <a:ext cx="1492672" cy="2869952"/>
            <a:chOff x="190500" y="1054100"/>
            <a:chExt cx="1511300" cy="5422900"/>
          </a:xfrm>
        </p:grpSpPr>
        <p:cxnSp>
          <p:nvCxnSpPr>
            <p:cNvPr id="24" name="RCPole" hidden="1"/>
            <p:cNvCxnSpPr/>
            <p:nvPr/>
          </p:nvCxnSpPr>
          <p:spPr>
            <a:xfrm>
              <a:off x="381000" y="1270000"/>
              <a:ext cx="0" cy="50800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CFlag" hidden="1"/>
            <p:cNvSpPr/>
            <p:nvPr/>
          </p:nvSpPr>
          <p:spPr>
            <a:xfrm>
              <a:off x="431800" y="2812143"/>
              <a:ext cx="1270000" cy="762000"/>
            </a:xfrm>
            <a:prstGeom prst="wav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400" b="1" smtClean="0">
                  <a:latin typeface="Tahoma"/>
                </a:rPr>
                <a:t>9</a:t>
              </a:r>
              <a:endParaRPr lang="fr-BE" sz="1400" b="1">
                <a:latin typeface="Tahoma"/>
              </a:endParaRPr>
            </a:p>
          </p:txBody>
        </p:sp>
        <p:sp>
          <p:nvSpPr>
            <p:cNvPr id="22" name="RCTop" hidden="1"/>
            <p:cNvSpPr/>
            <p:nvPr/>
          </p:nvSpPr>
          <p:spPr>
            <a:xfrm>
              <a:off x="190500" y="1054100"/>
              <a:ext cx="381000" cy="2540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700" b="1" smtClean="0">
                  <a:solidFill>
                    <a:srgbClr val="FFFFFF"/>
                  </a:solidFill>
                  <a:latin typeface="Tahoma"/>
                </a:rPr>
                <a:t>14</a:t>
              </a:r>
              <a:endParaRPr lang="fr-BE" sz="700" b="1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3" name="RCBottom" hidden="1"/>
            <p:cNvSpPr/>
            <p:nvPr/>
          </p:nvSpPr>
          <p:spPr>
            <a:xfrm>
              <a:off x="190500" y="6350000"/>
              <a:ext cx="406400" cy="127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15" name="NonResponseGrid" hidden="1"/>
          <p:cNvGrpSpPr/>
          <p:nvPr>
            <p:custDataLst>
              <p:tags r:id="rId6"/>
            </p:custDataLst>
          </p:nvPr>
        </p:nvGrpSpPr>
        <p:grpSpPr>
          <a:xfrm>
            <a:off x="539552" y="5445224"/>
            <a:ext cx="1270000" cy="1016000"/>
            <a:chOff x="7874000" y="4572000"/>
            <a:chExt cx="1270000" cy="1016000"/>
          </a:xfrm>
        </p:grpSpPr>
        <p:pic>
          <p:nvPicPr>
            <p:cNvPr id="13" name="NonRGShape" hidden="1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000" y="4572000"/>
              <a:ext cx="1270000" cy="1016000"/>
            </a:xfrm>
            <a:prstGeom prst="rect">
              <a:avLst/>
            </a:prstGeom>
          </p:spPr>
        </p:pic>
        <p:sp>
          <p:nvSpPr>
            <p:cNvPr id="14" name="RGTransText" hidden="1"/>
            <p:cNvSpPr txBox="1"/>
            <p:nvPr/>
          </p:nvSpPr>
          <p:spPr>
            <a:xfrm>
              <a:off x="7874000" y="5080000"/>
              <a:ext cx="1270000" cy="5080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algn="ctr"/>
              <a:r>
                <a:rPr lang="fr-BE" sz="900" b="1" smtClean="0">
                  <a:solidFill>
                    <a:srgbClr val="FFFFFF"/>
                  </a:solidFill>
                  <a:effectLst>
                    <a:prstShdw prst="shdw14" dist="35921" dir="2700000">
                      <a:scrgbClr r="0" g="0" b="0">
                        <a:alpha val="43000"/>
                      </a:scrgbClr>
                    </a:prstShdw>
                  </a:effectLst>
                  <a:latin typeface="Tahoma"/>
                </a:rPr>
                <a:t>Non-Response Grid</a:t>
              </a:r>
              <a:endParaRPr lang="fr-BE" sz="900" b="1"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Tahoma"/>
              </a:endParaRPr>
            </a:p>
          </p:txBody>
        </p:sp>
      </p:grpSp>
      <p:grpSp>
        <p:nvGrpSpPr>
          <p:cNvPr id="8" name="CountdownNew" hidden="1"/>
          <p:cNvGrpSpPr/>
          <p:nvPr>
            <p:custDataLst>
              <p:tags r:id="rId7"/>
            </p:custDataLst>
          </p:nvPr>
        </p:nvGrpSpPr>
        <p:grpSpPr>
          <a:xfrm>
            <a:off x="7452321" y="476673"/>
            <a:ext cx="127" cy="127"/>
            <a:chOff x="8318500" y="6032500"/>
            <a:chExt cx="1270000" cy="1016000"/>
          </a:xfrm>
        </p:grpSpPr>
        <p:pic>
          <p:nvPicPr>
            <p:cNvPr id="7" name="CDShape" hidden="1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6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algn="ctr"/>
              <a:endParaRPr lang="fr-BE" sz="900" b="1" dirty="0"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Tahoma"/>
              </a:endParaRPr>
            </a:p>
          </p:txBody>
        </p:sp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fr-BE" sz="2400" b="1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0839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88839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1" name="Graphique" r:id="rId4" imgW="9143977" imgH="6857933" progId="MSGraph.Chart.8">
                  <p:embed followColorScheme="full"/>
                </p:oleObj>
              </mc:Choice>
              <mc:Fallback>
                <p:oleObj name="Graphique" r:id="rId4" imgW="9143977" imgH="6857933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21512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18154" y="205656"/>
            <a:ext cx="8229600" cy="1143000"/>
          </a:xfrm>
        </p:spPr>
        <p:txBody>
          <a:bodyPr/>
          <a:lstStyle/>
          <a:p>
            <a:r>
              <a:rPr lang="fr-BE" dirty="0" smtClean="0"/>
              <a:t>Man or </a:t>
            </a:r>
            <a:r>
              <a:rPr lang="fr-BE" dirty="0" err="1" smtClean="0"/>
              <a:t>Woman</a:t>
            </a:r>
            <a:r>
              <a:rPr lang="fr-BE" dirty="0" smtClean="0"/>
              <a:t>?</a:t>
            </a:r>
            <a:endParaRPr lang="fr-BE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5152326"/>
              </p:ext>
            </p:extLst>
          </p:nvPr>
        </p:nvGraphicFramePr>
        <p:xfrm>
          <a:off x="4427984" y="2743200"/>
          <a:ext cx="4610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8" name="Graphique" r:id="rId9" imgW="4610050" imgH="4114867" progId="MSGraph.Chart.8">
                  <p:embed followColorScheme="full"/>
                </p:oleObj>
              </mc:Choice>
              <mc:Fallback>
                <p:oleObj name="Graphique" r:id="rId9" imgW="4610050" imgH="4114867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27984" y="2743200"/>
                        <a:ext cx="4610100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ResponseCounter" hidden="1"/>
          <p:cNvGrpSpPr/>
          <p:nvPr>
            <p:custDataLst>
              <p:tags r:id="rId4"/>
            </p:custDataLst>
          </p:nvPr>
        </p:nvGrpSpPr>
        <p:grpSpPr>
          <a:xfrm>
            <a:off x="160762" y="4009008"/>
            <a:ext cx="1348656" cy="2587352"/>
            <a:chOff x="190500" y="1054100"/>
            <a:chExt cx="1511300" cy="5422900"/>
          </a:xfrm>
        </p:grpSpPr>
        <p:cxnSp>
          <p:nvCxnSpPr>
            <p:cNvPr id="26" name="RCPole" hidden="1"/>
            <p:cNvCxnSpPr/>
            <p:nvPr/>
          </p:nvCxnSpPr>
          <p:spPr>
            <a:xfrm>
              <a:off x="381000" y="1270000"/>
              <a:ext cx="0" cy="50800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CFlag" hidden="1"/>
            <p:cNvSpPr/>
            <p:nvPr/>
          </p:nvSpPr>
          <p:spPr>
            <a:xfrm>
              <a:off x="431800" y="1269999"/>
              <a:ext cx="1270000" cy="761999"/>
            </a:xfrm>
            <a:prstGeom prst="wav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400" b="1" smtClean="0">
                  <a:latin typeface="Tahoma"/>
                </a:rPr>
                <a:t>14</a:t>
              </a:r>
              <a:endParaRPr lang="fr-BE" sz="1400" b="1">
                <a:latin typeface="Tahoma"/>
              </a:endParaRPr>
            </a:p>
          </p:txBody>
        </p:sp>
        <p:sp>
          <p:nvSpPr>
            <p:cNvPr id="24" name="RCTop" hidden="1"/>
            <p:cNvSpPr/>
            <p:nvPr/>
          </p:nvSpPr>
          <p:spPr>
            <a:xfrm>
              <a:off x="190500" y="1054100"/>
              <a:ext cx="381000" cy="2540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700" b="1" smtClean="0">
                  <a:solidFill>
                    <a:srgbClr val="FFFFFF"/>
                  </a:solidFill>
                  <a:latin typeface="Tahoma"/>
                </a:rPr>
                <a:t>14</a:t>
              </a:r>
              <a:endParaRPr lang="fr-BE" sz="700" b="1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5" name="RCBottom" hidden="1"/>
            <p:cNvSpPr/>
            <p:nvPr/>
          </p:nvSpPr>
          <p:spPr>
            <a:xfrm>
              <a:off x="190500" y="6350000"/>
              <a:ext cx="406400" cy="127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66997" y="1531666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dirty="0" smtClean="0"/>
              <a:t>Man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dirty="0" err="1" smtClean="0"/>
              <a:t>Woman</a:t>
            </a:r>
            <a:endParaRPr lang="fr-BE" dirty="0" smtClean="0"/>
          </a:p>
        </p:txBody>
      </p:sp>
      <p:grpSp>
        <p:nvGrpSpPr>
          <p:cNvPr id="18" name="NonResponseGrid" hidden="1"/>
          <p:cNvGrpSpPr/>
          <p:nvPr>
            <p:custDataLst>
              <p:tags r:id="rId6"/>
            </p:custDataLst>
          </p:nvPr>
        </p:nvGrpSpPr>
        <p:grpSpPr>
          <a:xfrm>
            <a:off x="2987824" y="5580360"/>
            <a:ext cx="1270000" cy="1016000"/>
            <a:chOff x="7874000" y="4572000"/>
            <a:chExt cx="1270000" cy="1016000"/>
          </a:xfrm>
        </p:grpSpPr>
        <p:pic>
          <p:nvPicPr>
            <p:cNvPr id="16" name="NonRGShape" hidden="1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000" y="4572000"/>
              <a:ext cx="1270000" cy="1016000"/>
            </a:xfrm>
            <a:prstGeom prst="rect">
              <a:avLst/>
            </a:prstGeom>
          </p:spPr>
        </p:pic>
        <p:sp>
          <p:nvSpPr>
            <p:cNvPr id="17" name="RGTransText" hidden="1"/>
            <p:cNvSpPr txBox="1"/>
            <p:nvPr/>
          </p:nvSpPr>
          <p:spPr>
            <a:xfrm>
              <a:off x="7874000" y="5080000"/>
              <a:ext cx="1270000" cy="5080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algn="ctr"/>
              <a:r>
                <a:rPr lang="fr-BE" sz="900" b="1" smtClean="0">
                  <a:solidFill>
                    <a:srgbClr val="FFFFFF"/>
                  </a:solidFill>
                  <a:effectLst>
                    <a:prstShdw prst="shdw14" dist="35921" dir="2700000">
                      <a:scrgbClr r="0" g="0" b="0">
                        <a:alpha val="43000"/>
                      </a:scrgbClr>
                    </a:prstShdw>
                  </a:effectLst>
                  <a:latin typeface="Tahoma"/>
                </a:rPr>
                <a:t>Non-Response Grid</a:t>
              </a:r>
              <a:endParaRPr lang="fr-BE" sz="900" b="1"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Tahoma"/>
              </a:endParaRPr>
            </a:p>
          </p:txBody>
        </p:sp>
      </p:grpSp>
      <p:grpSp>
        <p:nvGrpSpPr>
          <p:cNvPr id="8" name="CountdownNew" hidden="1"/>
          <p:cNvGrpSpPr/>
          <p:nvPr>
            <p:custDataLst>
              <p:tags r:id="rId7"/>
            </p:custDataLst>
          </p:nvPr>
        </p:nvGrpSpPr>
        <p:grpSpPr>
          <a:xfrm>
            <a:off x="7452321" y="332657"/>
            <a:ext cx="127" cy="127"/>
            <a:chOff x="8318500" y="6032500"/>
            <a:chExt cx="1270000" cy="1016000"/>
          </a:xfrm>
        </p:grpSpPr>
        <p:pic>
          <p:nvPicPr>
            <p:cNvPr id="7" name="CDShape" hidden="1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6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algn="ctr"/>
              <a:endParaRPr lang="fr-BE" sz="900" b="1"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Tahoma"/>
              </a:endParaRPr>
            </a:p>
          </p:txBody>
        </p:sp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fr-BE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4545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910"/>
            <a:ext cx="9144000" cy="6012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7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36329" y="4941168"/>
            <a:ext cx="7772400" cy="1470025"/>
          </a:xfrm>
        </p:spPr>
        <p:txBody>
          <a:bodyPr/>
          <a:lstStyle/>
          <a:p>
            <a:r>
              <a:rPr lang="fr-BE" dirty="0" smtClean="0"/>
              <a:t>MERCI!</a:t>
            </a:r>
            <a:endParaRPr lang="fr-BE" dirty="0"/>
          </a:p>
        </p:txBody>
      </p:sp>
      <p:sp>
        <p:nvSpPr>
          <p:cNvPr id="4" name="Rectangle 3"/>
          <p:cNvSpPr/>
          <p:nvPr/>
        </p:nvSpPr>
        <p:spPr>
          <a:xfrm>
            <a:off x="6005" y="908720"/>
            <a:ext cx="94330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B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N’oubliez pas de rendre votre </a:t>
            </a:r>
            <a:r>
              <a:rPr lang="fr-BE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zapette</a:t>
            </a:r>
            <a:r>
              <a:rPr lang="fr-B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!</a:t>
            </a:r>
            <a:endParaRPr lang="fr-FR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568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1637"/>
            <a:ext cx="7632848" cy="5730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374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93" y="0"/>
            <a:ext cx="6472013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341161" y="404664"/>
            <a:ext cx="790601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b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</a:t>
            </a:r>
            <a:b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</a:t>
            </a:r>
            <a:b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</a:t>
            </a:r>
            <a:b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b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</a:t>
            </a:r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54954" y="692696"/>
            <a:ext cx="625492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</a:t>
            </a:r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</a:t>
            </a:r>
            <a:b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b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</a:t>
            </a:r>
            <a:b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91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 w="76200"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BE" smtClean="0"/>
              <a:t>Cherchez l’intrus!</a:t>
            </a:r>
            <a:endParaRPr lang="fr-BE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991932583"/>
              </p:ext>
            </p:extLst>
          </p:nvPr>
        </p:nvGraphicFramePr>
        <p:xfrm>
          <a:off x="4427984" y="1261228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3" name="Graphique" r:id="rId9" imgW="4571989" imgH="5143584" progId="MSGraph.Chart.8">
                  <p:embed followColorScheme="full"/>
                </p:oleObj>
              </mc:Choice>
              <mc:Fallback>
                <p:oleObj name="Graphique" r:id="rId9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27984" y="1261228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618856" cy="4525963"/>
          </a:xfrm>
        </p:spPr>
        <p:txBody>
          <a:bodyPr>
            <a:no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dirty="0" smtClean="0"/>
              <a:t>1914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dirty="0" smtClean="0"/>
              <a:t>Emile </a:t>
            </a:r>
            <a:r>
              <a:rPr lang="fr-BE" dirty="0" err="1" smtClean="0"/>
              <a:t>Ajar</a:t>
            </a:r>
            <a:endParaRPr lang="fr-BE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dirty="0" smtClean="0"/>
              <a:t>Prix Renaudot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dirty="0" smtClean="0"/>
              <a:t>Education européenne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dirty="0" smtClean="0"/>
              <a:t>Gros câlin</a:t>
            </a:r>
            <a:endParaRPr lang="fr-BE" dirty="0"/>
          </a:p>
        </p:txBody>
      </p:sp>
      <p:grpSp>
        <p:nvGrpSpPr>
          <p:cNvPr id="25" name="ResponseCounter" hidden="1"/>
          <p:cNvGrpSpPr/>
          <p:nvPr>
            <p:custDataLst>
              <p:tags r:id="rId5"/>
            </p:custDataLst>
          </p:nvPr>
        </p:nvGrpSpPr>
        <p:grpSpPr>
          <a:xfrm>
            <a:off x="127000" y="6413500"/>
            <a:ext cx="3860800" cy="317500"/>
            <a:chOff x="190500" y="6350000"/>
            <a:chExt cx="3860800" cy="317500"/>
          </a:xfrm>
        </p:grpSpPr>
        <p:sp>
          <p:nvSpPr>
            <p:cNvPr id="24" name="RCFill" hidden="1"/>
            <p:cNvSpPr/>
            <p:nvPr/>
          </p:nvSpPr>
          <p:spPr>
            <a:xfrm>
              <a:off x="190500" y="6388100"/>
              <a:ext cx="2481943" cy="254000"/>
            </a:xfrm>
            <a:prstGeom prst="rect">
              <a:avLst/>
            </a:prstGeom>
            <a:pattFill prst="dkVert">
              <a:fgClr>
                <a:srgbClr val="FFFFFF"/>
              </a:fgClr>
              <a:bgClr>
                <a:srgbClr val="C6E2FF"/>
              </a:bgClr>
            </a:patt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RCFrame" hidden="1"/>
            <p:cNvSpPr/>
            <p:nvPr/>
          </p:nvSpPr>
          <p:spPr>
            <a:xfrm>
              <a:off x="190500" y="6350000"/>
              <a:ext cx="3860800" cy="317500"/>
            </a:xfrm>
            <a:prstGeom prst="rect">
              <a:avLst/>
            </a:prstGeom>
            <a:noFill/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400" b="1" smtClean="0">
                  <a:solidFill>
                    <a:srgbClr val="000000"/>
                  </a:solidFill>
                  <a:latin typeface="Tahoma"/>
                </a:rPr>
                <a:t>9 of 14</a:t>
              </a:r>
              <a:endParaRPr lang="fr-BE" sz="1400" b="1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28" name="NonResponseGrid" hidden="1"/>
          <p:cNvGrpSpPr/>
          <p:nvPr>
            <p:custDataLst>
              <p:tags r:id="rId6"/>
            </p:custDataLst>
          </p:nvPr>
        </p:nvGrpSpPr>
        <p:grpSpPr>
          <a:xfrm>
            <a:off x="539552" y="4826000"/>
            <a:ext cx="1270000" cy="1016000"/>
            <a:chOff x="7874000" y="4572000"/>
            <a:chExt cx="1270000" cy="1016000"/>
          </a:xfrm>
        </p:grpSpPr>
        <p:pic>
          <p:nvPicPr>
            <p:cNvPr id="26" name="NonRGShape" hidden="1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000" y="4572000"/>
              <a:ext cx="1270000" cy="1016000"/>
            </a:xfrm>
            <a:prstGeom prst="rect">
              <a:avLst/>
            </a:prstGeom>
          </p:spPr>
        </p:pic>
        <p:sp>
          <p:nvSpPr>
            <p:cNvPr id="27" name="RGTransText" hidden="1"/>
            <p:cNvSpPr txBox="1"/>
            <p:nvPr/>
          </p:nvSpPr>
          <p:spPr>
            <a:xfrm>
              <a:off x="7874000" y="5080000"/>
              <a:ext cx="1270000" cy="5080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algn="ctr"/>
              <a:r>
                <a:rPr lang="fr-BE" sz="900" b="1" smtClean="0">
                  <a:solidFill>
                    <a:srgbClr val="FFFFFF"/>
                  </a:solidFill>
                  <a:effectLst>
                    <a:prstShdw prst="shdw14" dist="35921" dir="2700000">
                      <a:scrgbClr r="0" g="0" b="0">
                        <a:alpha val="43000"/>
                      </a:scrgbClr>
                    </a:prstShdw>
                  </a:effectLst>
                  <a:latin typeface="Tahoma"/>
                </a:rPr>
                <a:t>Non-Response Grid</a:t>
              </a:r>
              <a:endParaRPr lang="fr-BE" sz="900" b="1"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Tahoma"/>
              </a:endParaRPr>
            </a:p>
          </p:txBody>
        </p:sp>
      </p:grpSp>
      <p:grpSp>
        <p:nvGrpSpPr>
          <p:cNvPr id="11" name="CountdownNew" hidden="1"/>
          <p:cNvGrpSpPr/>
          <p:nvPr>
            <p:custDataLst>
              <p:tags r:id="rId7"/>
            </p:custDataLst>
          </p:nvPr>
        </p:nvGrpSpPr>
        <p:grpSpPr>
          <a:xfrm>
            <a:off x="7277101" y="5619751"/>
            <a:ext cx="127" cy="127"/>
            <a:chOff x="8318500" y="6032500"/>
            <a:chExt cx="1270000" cy="1016000"/>
          </a:xfrm>
        </p:grpSpPr>
        <p:pic>
          <p:nvPicPr>
            <p:cNvPr id="10" name="CDShape" hidden="1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9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algn="ctr"/>
              <a:endParaRPr lang="fr-BE" sz="900" b="1"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Tahoma"/>
              </a:endParaRPr>
            </a:p>
          </p:txBody>
        </p:sp>
        <p:sp>
          <p:nvSpPr>
            <p:cNvPr id="8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fr-BE" sz="2400" b="1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063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8720"/>
            <a:ext cx="5317170" cy="4108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1523873" y="-14610"/>
            <a:ext cx="7009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Gabriel Garcia-Marquez</a:t>
            </a:r>
            <a:endParaRPr lang="fr-FR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91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37176" y="25121"/>
            <a:ext cx="5070928" cy="811591"/>
          </a:xfrm>
        </p:spPr>
        <p:txBody>
          <a:bodyPr>
            <a:normAutofit/>
          </a:bodyPr>
          <a:lstStyle/>
          <a:p>
            <a:r>
              <a:rPr lang="fr-BE" dirty="0" smtClean="0"/>
              <a:t>L’intrus?</a:t>
            </a:r>
            <a:endParaRPr lang="fr-BE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271111220"/>
              </p:ext>
            </p:extLst>
          </p:nvPr>
        </p:nvGraphicFramePr>
        <p:xfrm>
          <a:off x="4427984" y="1261228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4" name="Graphique" r:id="rId9" imgW="4571989" imgH="5143584" progId="MSGraph.Chart.8">
                  <p:embed followColorScheme="full"/>
                </p:oleObj>
              </mc:Choice>
              <mc:Fallback>
                <p:oleObj name="Graphique" r:id="rId9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27984" y="1261228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46560" y="980728"/>
            <a:ext cx="4546848" cy="401955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sz="2400" dirty="0" smtClean="0"/>
              <a:t>Le rêve du Celte</a:t>
            </a:r>
            <a:br>
              <a:rPr lang="fr-BE" sz="2400" dirty="0" smtClean="0"/>
            </a:br>
            <a:endParaRPr lang="fr-BE" sz="2400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sz="2400" dirty="0" smtClean="0"/>
              <a:t>100 ans de solitude</a:t>
            </a:r>
            <a:br>
              <a:rPr lang="fr-BE" sz="2400" dirty="0" smtClean="0"/>
            </a:br>
            <a:endParaRPr lang="fr-BE" sz="2400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sz="2400" dirty="0" smtClean="0"/>
              <a:t>Prix Nobel</a:t>
            </a:r>
            <a:br>
              <a:rPr lang="fr-BE" sz="2400" dirty="0" smtClean="0"/>
            </a:br>
            <a:endParaRPr lang="fr-BE" sz="2400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sz="2400" dirty="0" smtClean="0"/>
              <a:t>Chronique d’une mort annoncée</a:t>
            </a:r>
            <a:br>
              <a:rPr lang="fr-BE" sz="2400" dirty="0" smtClean="0"/>
            </a:br>
            <a:endParaRPr lang="fr-BE" sz="2400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sz="2400" dirty="0" smtClean="0"/>
              <a:t>L’automne du patriarche</a:t>
            </a:r>
            <a:endParaRPr lang="fr-BE" sz="2400" dirty="0"/>
          </a:p>
        </p:txBody>
      </p:sp>
      <p:grpSp>
        <p:nvGrpSpPr>
          <p:cNvPr id="25" name="ResponseCounter" hidden="1"/>
          <p:cNvGrpSpPr/>
          <p:nvPr>
            <p:custDataLst>
              <p:tags r:id="rId5"/>
            </p:custDataLst>
          </p:nvPr>
        </p:nvGrpSpPr>
        <p:grpSpPr>
          <a:xfrm>
            <a:off x="127000" y="6413500"/>
            <a:ext cx="3860800" cy="317500"/>
            <a:chOff x="190500" y="6350000"/>
            <a:chExt cx="3860800" cy="317500"/>
          </a:xfrm>
        </p:grpSpPr>
        <p:sp>
          <p:nvSpPr>
            <p:cNvPr id="24" name="RCFill" hidden="1"/>
            <p:cNvSpPr/>
            <p:nvPr/>
          </p:nvSpPr>
          <p:spPr>
            <a:xfrm>
              <a:off x="190500" y="6388100"/>
              <a:ext cx="3585028" cy="254000"/>
            </a:xfrm>
            <a:prstGeom prst="rect">
              <a:avLst/>
            </a:prstGeom>
            <a:pattFill prst="dkVert">
              <a:fgClr>
                <a:srgbClr val="FFFFFF"/>
              </a:fgClr>
              <a:bgClr>
                <a:srgbClr val="C6E2FF"/>
              </a:bgClr>
            </a:patt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RCFrame" hidden="1"/>
            <p:cNvSpPr/>
            <p:nvPr/>
          </p:nvSpPr>
          <p:spPr>
            <a:xfrm>
              <a:off x="190500" y="6350000"/>
              <a:ext cx="3860800" cy="317500"/>
            </a:xfrm>
            <a:prstGeom prst="rect">
              <a:avLst/>
            </a:prstGeom>
            <a:noFill/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400" b="1" smtClean="0">
                  <a:solidFill>
                    <a:srgbClr val="000000"/>
                  </a:solidFill>
                  <a:latin typeface="Tahoma"/>
                </a:rPr>
                <a:t>13 of 14</a:t>
              </a:r>
              <a:endParaRPr lang="fr-BE" sz="1400" b="1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28" name="NonResponseGrid" hidden="1"/>
          <p:cNvGrpSpPr/>
          <p:nvPr>
            <p:custDataLst>
              <p:tags r:id="rId6"/>
            </p:custDataLst>
          </p:nvPr>
        </p:nvGrpSpPr>
        <p:grpSpPr>
          <a:xfrm>
            <a:off x="481049" y="5175250"/>
            <a:ext cx="1270000" cy="1016000"/>
            <a:chOff x="7874000" y="4572000"/>
            <a:chExt cx="1270000" cy="1016000"/>
          </a:xfrm>
        </p:grpSpPr>
        <p:pic>
          <p:nvPicPr>
            <p:cNvPr id="26" name="NonRGShape" hidden="1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000" y="4572000"/>
              <a:ext cx="1270000" cy="1016000"/>
            </a:xfrm>
            <a:prstGeom prst="rect">
              <a:avLst/>
            </a:prstGeom>
          </p:spPr>
        </p:pic>
        <p:sp>
          <p:nvSpPr>
            <p:cNvPr id="27" name="RGTransText" hidden="1"/>
            <p:cNvSpPr txBox="1"/>
            <p:nvPr/>
          </p:nvSpPr>
          <p:spPr>
            <a:xfrm>
              <a:off x="7874000" y="5080000"/>
              <a:ext cx="1270000" cy="5080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algn="ctr"/>
              <a:r>
                <a:rPr lang="fr-BE" sz="900" b="1" smtClean="0">
                  <a:solidFill>
                    <a:srgbClr val="FFFFFF"/>
                  </a:solidFill>
                  <a:effectLst>
                    <a:prstShdw prst="shdw14" dist="35921" dir="2700000">
                      <a:scrgbClr r="0" g="0" b="0">
                        <a:alpha val="43000"/>
                      </a:scrgbClr>
                    </a:prstShdw>
                  </a:effectLst>
                  <a:latin typeface="Tahoma"/>
                </a:rPr>
                <a:t>Non-Response Grid</a:t>
              </a:r>
              <a:endParaRPr lang="fr-BE" sz="900" b="1"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Tahoma"/>
              </a:endParaRPr>
            </a:p>
          </p:txBody>
        </p:sp>
      </p:grpSp>
      <p:grpSp>
        <p:nvGrpSpPr>
          <p:cNvPr id="11" name="CountdownNew" hidden="1"/>
          <p:cNvGrpSpPr/>
          <p:nvPr>
            <p:custDataLst>
              <p:tags r:id="rId7"/>
            </p:custDataLst>
          </p:nvPr>
        </p:nvGrpSpPr>
        <p:grpSpPr>
          <a:xfrm>
            <a:off x="7277101" y="5619751"/>
            <a:ext cx="127" cy="127"/>
            <a:chOff x="8318500" y="6032500"/>
            <a:chExt cx="1270000" cy="1016000"/>
          </a:xfrm>
        </p:grpSpPr>
        <p:pic>
          <p:nvPicPr>
            <p:cNvPr id="10" name="CDShape" hidden="1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9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algn="ctr"/>
              <a:endParaRPr lang="fr-BE" sz="900" b="1"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Tahoma"/>
              </a:endParaRPr>
            </a:p>
          </p:txBody>
        </p:sp>
        <p:sp>
          <p:nvSpPr>
            <p:cNvPr id="8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fr-BE" sz="2400" b="1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4592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273790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8" name="Graphique" r:id="rId4" imgW="9143977" imgH="6857933" progId="MSGraph.Chart.8">
                  <p:embed followColorScheme="full"/>
                </p:oleObj>
              </mc:Choice>
              <mc:Fallback>
                <p:oleObj name="Graphique" r:id="rId4" imgW="9143977" imgH="6857933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17565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331872"/>
              </p:ext>
            </p:extLst>
          </p:nvPr>
        </p:nvGraphicFramePr>
        <p:xfrm>
          <a:off x="2051720" y="68627"/>
          <a:ext cx="4968552" cy="662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3" name="Acrobat Document" r:id="rId4" imgW="5400437" imgH="7200748" progId="AcroExch.Document.7">
                  <p:embed/>
                </p:oleObj>
              </mc:Choice>
              <mc:Fallback>
                <p:oleObj name="Acrobat Document" r:id="rId4" imgW="5400437" imgH="7200748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1720" y="68627"/>
                        <a:ext cx="4968552" cy="6624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51521" y="836712"/>
            <a:ext cx="172819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 err="1" smtClean="0"/>
              <a:t>Press</a:t>
            </a:r>
            <a:r>
              <a:rPr lang="fr-BE" dirty="0" smtClean="0"/>
              <a:t> </a:t>
            </a:r>
            <a:r>
              <a:rPr lang="fr-BE" dirty="0" err="1" smtClean="0"/>
              <a:t>Esc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fr-BE" dirty="0" err="1" smtClean="0"/>
              <a:t>then</a:t>
            </a:r>
            <a:r>
              <a:rPr lang="fr-BE" dirty="0" smtClean="0"/>
              <a:t> double click to </a:t>
            </a:r>
            <a:r>
              <a:rPr lang="fr-BE" dirty="0" err="1" smtClean="0"/>
              <a:t>get</a:t>
            </a:r>
            <a:r>
              <a:rPr lang="fr-BE" dirty="0" smtClean="0"/>
              <a:t> the full PDF </a:t>
            </a:r>
            <a:r>
              <a:rPr lang="fr-BE" dirty="0" err="1" smtClean="0"/>
              <a:t>text</a:t>
            </a:r>
            <a:endParaRPr lang="fr-BE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1491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BARVISIBLE" val="True"/>
  <p:tag name="CSVFORMAT" val="0"/>
  <p:tag name="COUNTDOWNSTYLE" val="-1"/>
  <p:tag name="COUNTDOWNSECONDS" val="10"/>
  <p:tag name="BACKUPSESSIONS" val="True"/>
  <p:tag name="REVIEWONLY" val="False"/>
  <p:tag name="RACEENDPOINTS" val="100"/>
  <p:tag name="PARTICIPANTSINLEADERBOARD" val="5"/>
  <p:tag name="BUBBLESIZEVISIBLE" val="True"/>
  <p:tag name="CUSTOMCELLBACKCOLOR3" val="-268652"/>
  <p:tag name="DISPLAYDEVICENUMBER" val="True"/>
  <p:tag name="AUTOSIZEGRID" val="True"/>
  <p:tag name="POLLINGCYCLE" val="2"/>
  <p:tag name="INCLUDENONRESPONDERS" val="False"/>
  <p:tag name="CORRECTPOINTVALUE" val="1"/>
  <p:tag name="ZEROBASED" val="False"/>
  <p:tag name="FIBDISPLAYRESULTS" val="True"/>
  <p:tag name="PRRESPONSE1" val="10"/>
  <p:tag name="PRRESPONSE5" val="6"/>
  <p:tag name="PRRESPONSE9" val="2"/>
  <p:tag name="USESECONDARYMONITOR" val="True"/>
  <p:tag name="ANSWERNOWTEXT" val="Answer Now"/>
  <p:tag name="INPUTSOURCE" val="1"/>
  <p:tag name="CHARTVALUEFORMAT" val="0%"/>
  <p:tag name="TEAMSINLEADERBOARD" val="5"/>
  <p:tag name="BUBBLEGROUPING" val="3"/>
  <p:tag name="CUSTOMCELLBACKCOLOR2" val="-13395457"/>
  <p:tag name="DISPLAYDEVICEID" val="True"/>
  <p:tag name="GRIDPOSITION" val="1"/>
  <p:tag name="RESETCHARTS" val="True"/>
  <p:tag name="INCORRECTPOINTVALUE" val="0"/>
  <p:tag name="CHARTSCALE" val="True"/>
  <p:tag name="FIBDISPLAYKEYWORDS" val="True"/>
  <p:tag name="PRRESPONSE6" val="5"/>
  <p:tag name="SHOWFLASHWARNING" val="True"/>
  <p:tag name="RESPCOUNTERSTYLE" val="-1"/>
  <p:tag name="ALLOWDUPLICATES" val="False"/>
  <p:tag name="AUTOUPDATEALIASES" val="True"/>
  <p:tag name="MAXRESPONDERS" val="5"/>
  <p:tag name="CUSTOMCELLFORECOLOR" val="-16777216"/>
  <p:tag name="DISPLAYNAME" val="True"/>
  <p:tag name="GRIDFONTSIZE" val="12"/>
  <p:tag name="INCLUDEPPT" val="True"/>
  <p:tag name="AUTOADJUSTPARTRANGE" val="True"/>
  <p:tag name="PRRESPONSE2" val="9"/>
  <p:tag name="PRRESPONSE8" val="3"/>
  <p:tag name="POWERPOINTVERSION" val="14.0"/>
  <p:tag name="RESPCOUNTERFORMAT" val="0"/>
  <p:tag name="AUTOADVANCE" val="False"/>
  <p:tag name="SKIPREMAININGRACESLIDES" val="True"/>
  <p:tag name="CUSTOMCELLBACKCOLOR1" val="-657956"/>
  <p:tag name="GRIDROTATIONINTERVAL" val="2"/>
  <p:tag name="MULTIRESPDIVISOR" val="1"/>
  <p:tag name="PRRESPONSE4" val="7"/>
  <p:tag name="TPVERSION" val="2008"/>
  <p:tag name="RESPTABLESTYLE" val="-1"/>
  <p:tag name="RACERSMAXDISPLAYED" val="5"/>
  <p:tag name="DEFAULTNUMTEAMS" val="5"/>
  <p:tag name="GRIDSIZE" val="{Width=800, Height=600}"/>
  <p:tag name="REALTIMEBACKUP" val="False"/>
  <p:tag name="PRRESPONSE3" val="8"/>
  <p:tag name="SAVECSVWITHSESSION" val="True"/>
  <p:tag name="BACKUPMAINTENANCE" val="7"/>
  <p:tag name="BUBBLEVALUEFORMAT" val="0.0"/>
  <p:tag name="CHARTCOLORS" val="1"/>
  <p:tag name="FIBNUMRESULTS" val="5"/>
  <p:tag name="ALWAYSOPENPOLL" val="False"/>
  <p:tag name="ROTATIONINTERVAL" val="2"/>
  <p:tag name="USESCHEMECOLORS" val="True"/>
  <p:tag name="REALTIMEBACKUPPATH" val="(None)"/>
  <p:tag name="BULLETTYPE" val="3"/>
  <p:tag name="BUBBLENAMEVISIBLE" val="True"/>
  <p:tag name="ALLOWUSERFEEDBACK" val="True"/>
  <p:tag name="ANSWERNOWSTYLE" val="-1"/>
  <p:tag name="GRIDOPACITY" val="90"/>
  <p:tag name="PRRESPONSE10" val="1"/>
  <p:tag name="CHARTLABELS" val="0"/>
  <p:tag name="RACEANIMATIONSPEED" val="3"/>
  <p:tag name="NUMRESPONSES" val="1"/>
  <p:tag name="CUSTOMCELLBACKCOLOR4" val="-8355712"/>
  <p:tag name="PRRESPONSE7" val="4"/>
  <p:tag name="FIBINCLUDEOTHER" val="True"/>
  <p:tag name="DELIMITERS" val="3.1"/>
  <p:tag name="ADVANCEDSETTINGSVIEW" val="True"/>
  <p:tag name="TPSTANDARDS" val=""/>
  <p:tag name="CHARTCOLORINDICES" val="2,1,34,50,13,23,46,9,5,16,10,3"/>
  <p:tag name="STDCHART" val="1"/>
  <p:tag name="CUSTOMGRIDBACKCOLOR" val="-3342337"/>
  <p:tag name="TASKPANEKEY" val="12fb1c58-4f2c-4921-9a0d-d6fb2abd1c60"/>
  <p:tag name="TPFULLVERSION" val="4.5.1.2243"/>
  <p:tag name="CHECKFORUPDATES" val="True"/>
  <p:tag name="LUIDIAENABLED" val="False"/>
  <p:tag name="EXPANDSHOWBAR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CTYPE" val="Style_FlagPole"/>
  <p:tag name="STYLE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2"/>
  <p:tag name="TEXTLENGTH" val="9"/>
  <p:tag name="FONTSIZE" val="32"/>
  <p:tag name="BULLETTYPE" val="ppBulletArabicPeriod"/>
  <p:tag name="ANSWERTEXT" val="Man&#10;Woma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RESPGRI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246414ABE8024FDFB1AD66A09B7BCB86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VALUEFORMAT" val="0%"/>
  <p:tag name="COUNTDOWNSECONDS" val="10"/>
  <p:tag name="SLIDEORDER" val="2"/>
  <p:tag name="SLIDEGUID" val="83CF26E2465E438ABB85AFD74C31D90D"/>
  <p:tag name="QUESTIONALIAS" val="Cherchez l’intrus?"/>
  <p:tag name="CHARTCOLORINDICES" val="1,10,46,33,3,23,46,9,5,16,10,3"/>
  <p:tag name="ANSWERSALIAS" val="1914|smicln|Emile Ajar|smicln|Prix Renaudot|smicln|Education européenne|smicln|Gros câlin"/>
  <p:tag name="VALUES" val="No Value|smicln|No Value|smicln|No Value|smicln|No Value|smicln|No Value"/>
  <p:tag name="RESTORECOUNTDOWNTIMER" val="True"/>
  <p:tag name="COUNTDOWNHEIGHT" val="80"/>
  <p:tag name="COUNTDOWNWIDTH" val="100"/>
  <p:tag name="RESPONSESGATHERED" val="True"/>
  <p:tag name="TOTALRESPONSES" val="9"/>
  <p:tag name="RESPONSECOUNT" val="9"/>
  <p:tag name="SLICED" val="False"/>
  <p:tag name="RESPONSES" val="4;-;5;5;-;5;5;3;1;-;5;2;-;-;"/>
  <p:tag name="CHARTSTRINGSTD" val="1 1 1 1 5"/>
  <p:tag name="CHARTSTRINGREV" val="5 1 1 1 1"/>
  <p:tag name="CHARTSTRINGSTDPER" val="0,111111111111111 0,111111111111111 0,111111111111111 0,111111111111111 0,555555555555556"/>
  <p:tag name="CHARTSTRINGREVPER" val="0,555555555555556 0,111111111111111 0,111111111111111 0,111111111111111 0,111111111111111"/>
  <p:tag name="ANONYMOUSTEMP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5"/>
  <p:tag name="TEXTLENGTH" val="61"/>
  <p:tag name="FONTSIZE" val="32"/>
  <p:tag name="BULLETTYPE" val="ppBulletArabicPeriod"/>
  <p:tag name="ANSWERTEXT" val="1914&#10;Emile Ajar&#10;Prix Renaudot&#10;Education européenne&#10;Gros câli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CTYPE" val="Style_Meter"/>
  <p:tag name="STYL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RESPGRI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246414ABE8024FDFB1AD66A09B7BCB86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VALUEFORMAT" val="0%"/>
  <p:tag name="COUNTDOWNSECONDS" val="10"/>
  <p:tag name="SLIDEORDER" val="2"/>
  <p:tag name="SLIDEGUID" val="0FFA3A579DC64FDD838710508C0CFFE7"/>
  <p:tag name="QUESTIONALIAS" val="L’intrus?"/>
  <p:tag name="CHARTCOLORINDICES" val="34,8,50,49,2,23,46,9,5,16,10,3"/>
  <p:tag name="ANSWERSALIAS" val="Le rêve du Celte |smicln|100 ans de solitude |smicln|Prix Nobel |smicln|Chronique d’une mort annoncée |smicln|L’automne du patriarche"/>
  <p:tag name="VALUES" val="No Value|smicln|No Value|smicln|No Value|smicln|No Value|smicln|No Value"/>
  <p:tag name="RESTORECOUNTDOWNTIMER" val="True"/>
  <p:tag name="COUNTDOWNHEIGHT" val="80"/>
  <p:tag name="COUNTDOWNWIDTH" val="100"/>
  <p:tag name="RESPONSESGATHERED" val="True"/>
  <p:tag name="TOTALRESPONSES" val="13"/>
  <p:tag name="RESPONSECOUNT" val="13"/>
  <p:tag name="SLICED" val="False"/>
  <p:tag name="RESPONSES" val="1;3;1;3;4;3;1;1;1;-;5;1;1;1;"/>
  <p:tag name="CHARTSTRINGSTD" val="8 0 3 1 1"/>
  <p:tag name="CHARTSTRINGREV" val="1 1 3 0 8"/>
  <p:tag name="CHARTSTRINGSTDPER" val="0,615384615384615 0 0,230769230769231 0,0769230769230769 0,0769230769230769"/>
  <p:tag name="CHARTSTRINGREVPER" val="0,0769230769230769 0,0769230769230769 0,230769230769231 0 0,615384615384615"/>
  <p:tag name="ANONYMOUSTEMP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5"/>
  <p:tag name="TEXTLENGTH" val="105"/>
  <p:tag name="FONTSIZE" val="24"/>
  <p:tag name="BULLETTYPE" val="ppBulletArabicPeriod"/>
  <p:tag name="ANSWERTEXT" val="Le rêve du Celte&#10;100 ans de solitude&#10;Prix Nobel&#10;Chronique d’une mort annoncée&#10;L’automne du patriarch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CTYPE" val="Style_Meter"/>
  <p:tag name="STYL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RESPGRI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1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DC006F5DB0C461D8B5AD967F269802A"/>
  <p:tag name="SLIDEID" val="FDC006F5DB0C461D8B5AD967F269802A"/>
  <p:tag name="SLIDEORDER" val="1"/>
  <p:tag name="SLIDETYPE" val="DC"/>
  <p:tag name="DELIMITERS" val="3.1"/>
  <p:tag name="DCDEMOGUID" val="1AB26D05EA8F4913AF36A24328C4D84B"/>
  <p:tag name="DCSLIDEGUID" val="83CF26E2465E438ABB85AFD74C31D90D"/>
  <p:tag name="RESPONSESGATHERED" val="False"/>
  <p:tag name="DCTITLE" val="Cherchez l’intrus!"/>
  <p:tag name="DCCOUNTSTRING" val=" Gros câlin Education européenne Prix Renaudot Emile Ajar 1914&#10;Man 1 1 1 0 1&#10;Woman 4 0 0 1 0&#10;"/>
  <p:tag name="DCPERCENTSTRING" val=" Gros câlin Education européenne Prix Renaudot Emile Ajar 1914&#10;Man 0,25 0,25 0,25 0 0,25&#10;Woman 0,8 0 0 0,2 0&#10;"/>
  <p:tag name="ANONYMOUSTEMP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9F74EBD80B74745A889A139B068704A"/>
  <p:tag name="SLIDEID" val="89F74EBD80B74745A889A139B068704A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ANSWERSALIAS" val="Yes|smicln|No"/>
  <p:tag name="DELIMITERS" val="3.1"/>
  <p:tag name="VALUEFORMAT" val="0%"/>
  <p:tag name="CHARTCOLORINDICES" val="43,3,34,50,13,23,46,9,5,16,10,3"/>
  <p:tag name="QUESTIONALIAS" val="Do you want to participate?"/>
  <p:tag name="COUNTDOWNSECONDS" val="15"/>
  <p:tag name="VALUES" val="No Value|smicln|No Value"/>
  <p:tag name="RESTORECOUNTDOWNTIMER" val="True"/>
  <p:tag name="COUNTDOWNHEIGHT" val="80"/>
  <p:tag name="COUNTDOWNWIDTH" val="100"/>
  <p:tag name="RESPONSESGATHERED" val="True"/>
  <p:tag name="TOTALRESPONSES" val="14"/>
  <p:tag name="RESPONSECOUNT" val="14"/>
  <p:tag name="SLICED" val="False"/>
  <p:tag name="RESPONSES" val="1;1;1;1;2;1;1;1;1;1;1;1;1;1;"/>
  <p:tag name="CHARTSTRINGSTD" val="13 1"/>
  <p:tag name="CHARTSTRINGREV" val="1 13"/>
  <p:tag name="CHARTSTRINGSTDPER" val="0,928571428571429 0,0714285714285714"/>
  <p:tag name="CHARTSTRINGREVPER" val="0,0714285714285714 0,928571428571429"/>
  <p:tag name="ANONYMOUSTEMP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24383DB46244AC0BB5E9A7365884648"/>
  <p:tag name="SLIDEID" val="624383DB46244AC0BB5E9A7365884648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AUTOADVANCE" val="False"/>
  <p:tag name="DELIMITERS" val="3.1"/>
  <p:tag name="VALUEFORMAT" val="0%"/>
  <p:tag name="NUMRESPONSES" val="3"/>
  <p:tag name="QUESTIONALIAS" val="Selon vous? (3 propositions possibles)"/>
  <p:tag name="ANSWERSALIAS" val="Bulle temporaire |smicln|Bulle durable |smicln|Pas de bulle |smicln|Dû au réchauffement climatique |smicln|Spéculation"/>
  <p:tag name="CHARTCOLORINDICES" val="2,13,3,50,1,23,46,9,5,16,10,3"/>
  <p:tag name="VALUES" val="No Value|smicln|No Value|smicln|No Value|smicln|No Value|smicln|No Value"/>
  <p:tag name="COUNTDOWNSECONDS" val="20"/>
  <p:tag name="RESTORECOUNTDOWNTIMER" val="True"/>
  <p:tag name="COUNTDOWNHEIGHT" val="80"/>
  <p:tag name="COUNTDOWNWIDTH" val="100"/>
  <p:tag name="RESPONSESGATHERED" val="True"/>
  <p:tag name="TOTALRESPONSES" val="12"/>
  <p:tag name="RESPONSECOUNT" val="12"/>
  <p:tag name="SLICED" val="False"/>
  <p:tag name="RESPONSES" val="512;4;-;53;245;2;52;453;15;2;52;542;325;-;"/>
  <p:tag name="CHARTSTRINGSTD" val="2 8 3 4 9"/>
  <p:tag name="CHARTSTRINGREV" val="9 4 3 8 2"/>
  <p:tag name="CHARTSTRINGSTDPER" val="0,166666666666667 0,666666666666667 0,25 0,333333333333333 0,75"/>
  <p:tag name="CHARTSTRINGREVPER" val="0,75 0,333333333333333 0,25 0,666666666666667 0,166666666666667"/>
  <p:tag name="ANONYMOUSTEMP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5"/>
  <p:tag name="TEXTLENGTH" val="90"/>
  <p:tag name="FONTSIZE" val="28"/>
  <p:tag name="BULLETTYPE" val="ppBulletArabicPeriod"/>
  <p:tag name="ANSWERTEXT" val="Bulle temporaire&#10;Bulle durable&#10;Pas de bulle&#10;Dû au réchauffement climatique&#10;Spéculation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CTYPE" val="Style_Meter"/>
  <p:tag name="STYL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2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4341D6D325C4CE089B4C514D490B6BF"/>
  <p:tag name="SLIDEID" val="34341D6D325C4CE089B4C514D490B6BF"/>
  <p:tag name="SLIDEORDER" val="1"/>
  <p:tag name="SLIDETYPE" val="DC"/>
  <p:tag name="DELIMITERS" val="3.1"/>
  <p:tag name="DCDEMOGUID" val="1AB26D05EA8F4913AF36A24328C4D84B"/>
  <p:tag name="DCSLIDEGUID" val="624383DB46244AC0BB5E9A7365884648"/>
  <p:tag name="RESPONSESGATHERED" val="False"/>
  <p:tag name="DCTITLE" val="Selon vous? (3 propositions possibles)"/>
  <p:tag name="DCCOUNTSTRING" val=" Spéculation Dû au réchauffement climatique Pas de bulle Bulle durable Bulle temporaire&#10;Man 4 2 2 2 2&#10;Woman 5 2 1 6 0&#10;"/>
  <p:tag name="DCPERCENTSTRING" val=" Spéculation Dû au réchauffement climatique Pas de bulle Bulle durable Bulle temporaire&#10;Man 0,333333333333333 0,166666666666667 0,166666666666667 0,166666666666667 0,166666666666667&#10;Woman 0,357142857142857 0,142857142857143 0,0714285714285714 0,428571428571429 0&#10;"/>
  <p:tag name="ANONYMOUSTEMP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2"/>
  <p:tag name="TEXTLENGTH" val="6"/>
  <p:tag name="FONTSIZE" val="32"/>
  <p:tag name="BULLETTYPE" val="ppBulletArabicPeriod"/>
  <p:tag name="ANSWERTEXT" val="Yes&#10;No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1196A2259C845C5A12815CD2C8549B1"/>
  <p:tag name="SLIDEID" val="31196A2259C845C5A12815CD2C8549B1"/>
  <p:tag name="SLIDEORDER" val="1"/>
  <p:tag name="SLIDETYPE" val="Q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VALUEFORMAT" val="0%"/>
  <p:tag name="DEMOGRAPHIC" val="True"/>
  <p:tag name="QUESTIONALIAS" val="Do you like voting?"/>
  <p:tag name="COUNTDOWNSECONDS" val="5"/>
  <p:tag name="ANSWERSALIAS" val="Yes|smicln|No"/>
  <p:tag name="CHARTCOLORINDICES" val="2,1,37,15,13,23,46,9,5,16,10,3"/>
  <p:tag name="VALUES" val="No Value|smicln|No Value"/>
  <p:tag name="RESTORECOUNTDOWNTIMER" val="True"/>
  <p:tag name="COUNTDOWNHEIGHT" val="80"/>
  <p:tag name="COUNTDOWNWIDTH" val="100"/>
  <p:tag name="RESPONSESGATHERED" val="True"/>
  <p:tag name="TOTALRESPONSES" val="9"/>
  <p:tag name="RESPONSECOUNT" val="9"/>
  <p:tag name="SLICED" val="False"/>
  <p:tag name="RESPONSES" val="1;-;1;-;1;1;1;1;1;1;-;-;1;-;"/>
  <p:tag name="CHARTSTRINGSTD" val="9 0"/>
  <p:tag name="CHARTSTRINGREV" val="0 9"/>
  <p:tag name="CHARTSTRINGSTDPER" val="1 0"/>
  <p:tag name="CHARTSTRINGREVPER" val="0 1"/>
  <p:tag name="ANONYMOUSTEMP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2"/>
  <p:tag name="TEXTLENGTH" val="6"/>
  <p:tag name="FONTSIZE" val="32"/>
  <p:tag name="BULLETTYPE" val="ppBulletArabicPeriod"/>
  <p:tag name="ANSWERTEXT" val="Yes&#10;No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CTYPE" val="Style_FlagPole"/>
  <p:tag name="STYLE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RESPGRI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2C0356C22E74285B2BE77B7D7DDA5B6"/>
  <p:tag name="SLIDEID" val="22C0356C22E74285B2BE77B7D7DDA5B6"/>
  <p:tag name="SLIDEORDER" val="1"/>
  <p:tag name="SLIDETYPE" val="DC"/>
  <p:tag name="DELIMITERS" val="3.1"/>
  <p:tag name="DCDEMOGUID" val="31196A2259C845C5A12815CD2C8549B1"/>
  <p:tag name="DCSLIDEGUID" val="89F74EBD80B74745A889A139B068704A"/>
  <p:tag name="RESPONSESGATHERED" val="False"/>
  <p:tag name="DCTITLE" val="Do you want to participate?"/>
  <p:tag name="DCCOUNTSTRING" val=" No Yes&#10;Yes 1 8&#10;No 0 0&#10;"/>
  <p:tag name="DCPERCENTSTRING" val=" No Yes&#10;Yes 0,111111111111111 0,888888888888889&#10;No 0 0&#10;"/>
  <p:tag name="ANONYMOUSTEMP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CTYPE" val="Style_Meter"/>
  <p:tag name="STYLE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RESPGRI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0EBCDC813636439A8F776DD6E9BB6151"/>
  <p:tag name="SLIDETYPE" val="Q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VALUEFORMAT" val="0%"/>
  <p:tag name="SLIDEORDER" val="2"/>
  <p:tag name="SLIDEGUID" val="1AB26D05EA8F4913AF36A24328C4D84B"/>
  <p:tag name="QUESTIONALIAS" val="Man or Woman?"/>
  <p:tag name="ANSWERSALIAS" val="Man|smicln|Woman"/>
  <p:tag name="CHARTCOLORINDICES" val="43,3,34,50,13,23,46,9,5,16,10,3"/>
  <p:tag name="DEMOGRAPHIC" val="True"/>
  <p:tag name="VALUES" val="No Value|smicln|No Value"/>
  <p:tag name="COUNTDOWNSECONDS" val="15"/>
  <p:tag name="RESTORECOUNTDOWNTIMER" val="True"/>
  <p:tag name="COUNTDOWNHEIGHT" val="80"/>
  <p:tag name="COUNTDOWNWIDTH" val="100"/>
  <p:tag name="RESPONSESGATHERED" val="True"/>
  <p:tag name="TOTALRESPONSES" val="14"/>
  <p:tag name="RESPONSECOUNT" val="14"/>
  <p:tag name="SLICED" val="False"/>
  <p:tag name="RESPONSES" val="1;1;2;1;2;2;2;1;1;1;2;2;2;2;"/>
  <p:tag name="CHARTSTRINGSTD" val="6 8"/>
  <p:tag name="CHARTSTRINGREV" val="8 6"/>
  <p:tag name="CHARTSTRINGSTDPER" val="0,428571428571429 0,571428571428571"/>
  <p:tag name="CHARTSTRINGREVPER" val="0,571428571428571 0,428571428571429"/>
  <p:tag name="ANONYMOUSTEMP" val="Fals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209</Words>
  <Application>Microsoft Office PowerPoint</Application>
  <PresentationFormat>Affichage à l'écran (4:3)</PresentationFormat>
  <Paragraphs>72</Paragraphs>
  <Slides>32</Slides>
  <Notes>0</Notes>
  <HiddenSlides>1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4</vt:i4>
      </vt:variant>
      <vt:variant>
        <vt:lpstr>Titres des diapositives</vt:lpstr>
      </vt:variant>
      <vt:variant>
        <vt:i4>32</vt:i4>
      </vt:variant>
    </vt:vector>
  </HeadingPairs>
  <TitlesOfParts>
    <vt:vector size="37" baseType="lpstr">
      <vt:lpstr>Thème Office</vt:lpstr>
      <vt:lpstr>Microsoft Graph Chart</vt:lpstr>
      <vt:lpstr>Adobe Acrobat Document</vt:lpstr>
      <vt:lpstr>Acrobat Document</vt:lpstr>
      <vt:lpstr>Microsoft Word Document</vt:lpstr>
      <vt:lpstr>Présentation PowerPoint</vt:lpstr>
      <vt:lpstr>Do you want to participate?</vt:lpstr>
      <vt:lpstr>Man or Woman?</vt:lpstr>
      <vt:lpstr>Présentation PowerPoint</vt:lpstr>
      <vt:lpstr>Cherchez l’intrus!</vt:lpstr>
      <vt:lpstr>Présentation PowerPoint</vt:lpstr>
      <vt:lpstr>L’intrus?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Index des prix à la consommation</vt:lpstr>
      <vt:lpstr>Présentation PowerPoint</vt:lpstr>
      <vt:lpstr>Selon vous? (3 propositions possibles)</vt:lpstr>
      <vt:lpstr>Présentation PowerPoint</vt:lpstr>
      <vt:lpstr>Présentation PowerPoint</vt:lpstr>
      <vt:lpstr> MBA Elects New 2006 Board of Directors </vt:lpstr>
      <vt:lpstr>Présentation PowerPoint</vt:lpstr>
      <vt:lpstr>Présentation PowerPoint</vt:lpstr>
      <vt:lpstr>Présentation PowerPoint</vt:lpstr>
      <vt:lpstr>Do you like voting?</vt:lpstr>
      <vt:lpstr>Présentation PowerPoint</vt:lpstr>
      <vt:lpstr>Présentation PowerPoint</vt:lpstr>
      <vt:lpstr>MERCI!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Couvreur</dc:creator>
  <cp:lastModifiedBy>Yves Couvreur</cp:lastModifiedBy>
  <cp:revision>100</cp:revision>
  <dcterms:created xsi:type="dcterms:W3CDTF">2014-05-30T10:22:24Z</dcterms:created>
  <dcterms:modified xsi:type="dcterms:W3CDTF">2014-06-20T22:11:13Z</dcterms:modified>
</cp:coreProperties>
</file>